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embeddedFontLst>
    <p:embeddedFont>
      <p:font typeface="Raleway"/>
      <p:regular r:id="rId32"/>
      <p:bold r:id="rId33"/>
      <p:italic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028FCF4-12F9-4CB5-A36F-5F3886BA365F}">
  <a:tblStyle styleId="{1028FCF4-12F9-4CB5-A36F-5F3886BA365F}"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aleway-bold.fntdata"/><Relationship Id="rId10" Type="http://schemas.openxmlformats.org/officeDocument/2006/relationships/slide" Target="slides/slide4.xml"/><Relationship Id="rId32" Type="http://schemas.openxmlformats.org/officeDocument/2006/relationships/font" Target="fonts/Raleway-regular.fntdata"/><Relationship Id="rId13" Type="http://schemas.openxmlformats.org/officeDocument/2006/relationships/slide" Target="slides/slide7.xml"/><Relationship Id="rId35" Type="http://schemas.openxmlformats.org/officeDocument/2006/relationships/font" Target="fonts/Raleway-boldItalic.fntdata"/><Relationship Id="rId12" Type="http://schemas.openxmlformats.org/officeDocument/2006/relationships/slide" Target="slides/slide6.xml"/><Relationship Id="rId34" Type="http://schemas.openxmlformats.org/officeDocument/2006/relationships/font" Target="fonts/Raleway-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5d4df27638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5d4df27638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35d5b18137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5d5b18137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5d5b18137b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5d5b18137b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5d5b18137b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5d5b18137b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5d4df27638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5d4df27638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358286bd10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358286bd10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58286bd106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58286bd106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580dc38be5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580dc38be5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580dc38be5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580dc38be5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580dc38be5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580dc38be5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09d5486c5cc9ca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109d5486c5cc9ca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g3580dc38be5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 name="Google Shape;178;g3580dc38be5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3580dc38be5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3580dc38be5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580dc38be5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3580dc38be5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580dc38be5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3580dc38be5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580dc38be5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580dc38be5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358356a57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358356a57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09d5486c5cc9ca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09d5486c5cc9ca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109d5486c5cc9ca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109d5486c5cc9ca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5d4df27638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5d4df27638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5d4df27638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5d4df27638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5d4df2763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5d4df276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5d4df27638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5d4df27638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5d4df2763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5d4df2763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hyperlink" Target="http://www.smartcook.in/" TargetMode="External"/><Relationship Id="rId4" Type="http://schemas.openxmlformats.org/officeDocument/2006/relationships/hyperlink" Target="http://www.iotcook.cn/" TargetMode="External"/><Relationship Id="rId5" Type="http://schemas.openxmlformats.org/officeDocument/2006/relationships/hyperlink" Target="http://www.kitchensmarttech.com/" TargetMode="External"/><Relationship Id="rId6" Type="http://schemas.openxmlformats.org/officeDocument/2006/relationships/hyperlink" Target="http://www.cookingtools.i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nvSpPr>
        <p:spPr>
          <a:xfrm>
            <a:off x="0" y="812825"/>
            <a:ext cx="8957100" cy="3800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820">
                <a:solidFill>
                  <a:schemeClr val="dk1"/>
                </a:solidFill>
              </a:rPr>
              <a:t>Product domain study</a:t>
            </a:r>
            <a:endParaRPr b="1" sz="2820">
              <a:solidFill>
                <a:schemeClr val="dk1"/>
              </a:solidFill>
            </a:endParaRPr>
          </a:p>
          <a:p>
            <a:pPr indent="0" lvl="0" marL="0" rtl="0" algn="l">
              <a:spcBef>
                <a:spcPts val="0"/>
              </a:spcBef>
              <a:spcAft>
                <a:spcPts val="0"/>
              </a:spcAft>
              <a:buNone/>
            </a:pPr>
            <a:r>
              <a:t/>
            </a:r>
            <a:endParaRPr b="1" sz="2000">
              <a:solidFill>
                <a:schemeClr val="dk2"/>
              </a:solidFill>
            </a:endParaRPr>
          </a:p>
          <a:p>
            <a:pPr indent="0" lvl="0" marL="0" rtl="0" algn="l">
              <a:lnSpc>
                <a:spcPct val="115000"/>
              </a:lnSpc>
              <a:spcBef>
                <a:spcPts val="0"/>
              </a:spcBef>
              <a:spcAft>
                <a:spcPts val="0"/>
              </a:spcAft>
              <a:buNone/>
            </a:pPr>
            <a:r>
              <a:rPr b="1" lang="en" sz="1800">
                <a:solidFill>
                  <a:srgbClr val="EB5600"/>
                </a:solidFill>
                <a:latin typeface="Raleway"/>
                <a:ea typeface="Raleway"/>
                <a:cs typeface="Raleway"/>
                <a:sym typeface="Raleway"/>
              </a:rPr>
              <a:t>LINKEDIN ARTICLE:</a:t>
            </a:r>
            <a:endParaRPr b="1" sz="1800">
              <a:solidFill>
                <a:srgbClr val="EB5600"/>
              </a:solidFill>
              <a:latin typeface="Raleway"/>
              <a:ea typeface="Raleway"/>
              <a:cs typeface="Raleway"/>
              <a:sym typeface="Raleway"/>
            </a:endParaRPr>
          </a:p>
          <a:p>
            <a:pPr indent="0" lvl="0" marL="0" rtl="0" algn="l">
              <a:spcBef>
                <a:spcPts val="1200"/>
              </a:spcBef>
              <a:spcAft>
                <a:spcPts val="0"/>
              </a:spcAft>
              <a:buNone/>
            </a:pPr>
            <a:r>
              <a:rPr b="1" lang="en">
                <a:solidFill>
                  <a:schemeClr val="dk2"/>
                </a:solidFill>
                <a:latin typeface="Raleway"/>
                <a:ea typeface="Raleway"/>
                <a:cs typeface="Raleway"/>
                <a:sym typeface="Raleway"/>
              </a:rPr>
              <a:t>ARTICLE:</a:t>
            </a:r>
            <a:endParaRPr>
              <a:solidFill>
                <a:srgbClr val="1A1A1A"/>
              </a:solidFill>
              <a:latin typeface="Raleway"/>
              <a:ea typeface="Raleway"/>
              <a:cs typeface="Raleway"/>
              <a:sym typeface="Raleway"/>
            </a:endParaRPr>
          </a:p>
          <a:p>
            <a:pPr indent="0" lvl="0" marL="0" rtl="0" algn="l">
              <a:spcBef>
                <a:spcPts val="0"/>
              </a:spcBef>
              <a:spcAft>
                <a:spcPts val="0"/>
              </a:spcAft>
              <a:buNone/>
            </a:pPr>
            <a:r>
              <a:t/>
            </a:r>
            <a:endParaRPr b="1" sz="2000">
              <a:solidFill>
                <a:schemeClr val="dk2"/>
              </a:solidFill>
            </a:endParaRPr>
          </a:p>
          <a:p>
            <a:pPr indent="0" lvl="0" marL="0" rtl="0" algn="l">
              <a:spcBef>
                <a:spcPts val="0"/>
              </a:spcBef>
              <a:spcAft>
                <a:spcPts val="0"/>
              </a:spcAft>
              <a:buNone/>
            </a:pPr>
            <a:r>
              <a:rPr b="1" lang="en" sz="2200">
                <a:solidFill>
                  <a:schemeClr val="dk1"/>
                </a:solidFill>
              </a:rPr>
              <a:t>CONCLUSION</a:t>
            </a:r>
            <a:endParaRPr b="1" sz="2200">
              <a:solidFill>
                <a:schemeClr val="dk1"/>
              </a:solidFill>
            </a:endParaRPr>
          </a:p>
          <a:p>
            <a:pPr indent="0" lvl="0" marL="0" rtl="0" algn="l">
              <a:spcBef>
                <a:spcPts val="0"/>
              </a:spcBef>
              <a:spcAft>
                <a:spcPts val="0"/>
              </a:spcAft>
              <a:buNone/>
            </a:pPr>
            <a:r>
              <a:t/>
            </a:r>
            <a:endParaRPr b="1" sz="2200">
              <a:solidFill>
                <a:srgbClr val="666666"/>
              </a:solidFill>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The Smart Cooker Whistle Counter with Automatic Switch-Off is a new game-changer in the world of cooking, bringing convenience, precision, and safety into the cooking process. The automation of whistle counting and controlling heat allows one to avoid the risk of overcooking and minimize energy wastage. With this product, busy households and individuals can be assured of a safer way of cooking in just less time and effort. With its user-friendly design and enhanced functionality, it is poised to revolutionize the way we cook, offering a perfect blend of technology and practicality for every kitchen.</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2"/>
          <p:cNvSpPr txBox="1"/>
          <p:nvPr/>
        </p:nvSpPr>
        <p:spPr>
          <a:xfrm>
            <a:off x="0" y="0"/>
            <a:ext cx="3000000" cy="61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2800">
                <a:solidFill>
                  <a:srgbClr val="000000"/>
                </a:solidFill>
              </a:rPr>
              <a:t>User Persona 2</a:t>
            </a:r>
            <a:endParaRPr b="1" sz="2800">
              <a:solidFill>
                <a:srgbClr val="000000"/>
              </a:solidFill>
            </a:endParaRPr>
          </a:p>
        </p:txBody>
      </p:sp>
      <p:pic>
        <p:nvPicPr>
          <p:cNvPr id="120" name="Google Shape;120;p22"/>
          <p:cNvPicPr preferRelativeResize="0"/>
          <p:nvPr/>
        </p:nvPicPr>
        <p:blipFill rotWithShape="1">
          <a:blip r:embed="rId3">
            <a:alphaModFix/>
          </a:blip>
          <a:srcRect b="7252" l="0" r="0" t="0"/>
          <a:stretch/>
        </p:blipFill>
        <p:spPr>
          <a:xfrm>
            <a:off x="225475" y="548000"/>
            <a:ext cx="2078525" cy="1974675"/>
          </a:xfrm>
          <a:prstGeom prst="rect">
            <a:avLst/>
          </a:prstGeom>
          <a:noFill/>
          <a:ln>
            <a:noFill/>
          </a:ln>
        </p:spPr>
      </p:pic>
      <p:sp>
        <p:nvSpPr>
          <p:cNvPr id="121" name="Google Shape;121;p22"/>
          <p:cNvSpPr txBox="1"/>
          <p:nvPr/>
        </p:nvSpPr>
        <p:spPr>
          <a:xfrm>
            <a:off x="-76200" y="2133600"/>
            <a:ext cx="2556300" cy="3109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t/>
            </a: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1200"/>
              </a:spcBef>
              <a:spcAft>
                <a:spcPts val="0"/>
              </a:spcAft>
              <a:buClr>
                <a:srgbClr val="000000"/>
              </a:buClr>
              <a:buSzPts val="1200"/>
              <a:buAutoNum type="arabicPeriod"/>
            </a:pPr>
            <a:r>
              <a:rPr b="1" lang="en" sz="1200">
                <a:solidFill>
                  <a:srgbClr val="000000"/>
                </a:solidFill>
                <a:latin typeface="Times New Roman"/>
                <a:ea typeface="Times New Roman"/>
                <a:cs typeface="Times New Roman"/>
                <a:sym typeface="Times New Roman"/>
              </a:rPr>
              <a:t>Name:</a:t>
            </a:r>
            <a:r>
              <a:rPr lang="en" sz="1200">
                <a:solidFill>
                  <a:srgbClr val="000000"/>
                </a:solidFill>
                <a:latin typeface="Times New Roman"/>
                <a:ea typeface="Times New Roman"/>
                <a:cs typeface="Times New Roman"/>
                <a:sym typeface="Times New Roman"/>
              </a:rPr>
              <a:t> Ananya</a:t>
            </a:r>
            <a:br>
              <a:rPr lang="en" sz="1200">
                <a:solidFill>
                  <a:srgbClr val="000000"/>
                </a:solidFill>
                <a:latin typeface="Times New Roman"/>
                <a:ea typeface="Times New Roman"/>
                <a:cs typeface="Times New Roman"/>
                <a:sym typeface="Times New Roman"/>
              </a:rPr>
            </a:b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AutoNum type="arabicPeriod"/>
            </a:pPr>
            <a:r>
              <a:rPr b="1" lang="en" sz="1200">
                <a:solidFill>
                  <a:srgbClr val="000000"/>
                </a:solidFill>
                <a:latin typeface="Times New Roman"/>
                <a:ea typeface="Times New Roman"/>
                <a:cs typeface="Times New Roman"/>
                <a:sym typeface="Times New Roman"/>
              </a:rPr>
              <a:t>Age:</a:t>
            </a:r>
            <a:r>
              <a:rPr lang="en" sz="1200">
                <a:solidFill>
                  <a:srgbClr val="000000"/>
                </a:solidFill>
                <a:latin typeface="Times New Roman"/>
                <a:ea typeface="Times New Roman"/>
                <a:cs typeface="Times New Roman"/>
                <a:sym typeface="Times New Roman"/>
              </a:rPr>
              <a:t> 23 years</a:t>
            </a:r>
            <a:br>
              <a:rPr lang="en" sz="1200">
                <a:solidFill>
                  <a:srgbClr val="000000"/>
                </a:solidFill>
                <a:latin typeface="Times New Roman"/>
                <a:ea typeface="Times New Roman"/>
                <a:cs typeface="Times New Roman"/>
                <a:sym typeface="Times New Roman"/>
              </a:rPr>
            </a:b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AutoNum type="arabicPeriod"/>
            </a:pPr>
            <a:r>
              <a:rPr b="1" lang="en" sz="1200">
                <a:solidFill>
                  <a:srgbClr val="000000"/>
                </a:solidFill>
                <a:latin typeface="Times New Roman"/>
                <a:ea typeface="Times New Roman"/>
                <a:cs typeface="Times New Roman"/>
                <a:sym typeface="Times New Roman"/>
              </a:rPr>
              <a:t>Occupation:</a:t>
            </a:r>
            <a:r>
              <a:rPr lang="en" sz="1200">
                <a:solidFill>
                  <a:srgbClr val="000000"/>
                </a:solidFill>
                <a:latin typeface="Times New Roman"/>
                <a:ea typeface="Times New Roman"/>
                <a:cs typeface="Times New Roman"/>
                <a:sym typeface="Times New Roman"/>
              </a:rPr>
              <a:t> IoT Product Developer</a:t>
            </a:r>
            <a:br>
              <a:rPr lang="en" sz="1200">
                <a:solidFill>
                  <a:srgbClr val="000000"/>
                </a:solidFill>
                <a:latin typeface="Times New Roman"/>
                <a:ea typeface="Times New Roman"/>
                <a:cs typeface="Times New Roman"/>
                <a:sym typeface="Times New Roman"/>
              </a:rPr>
            </a:b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AutoNum type="arabicPeriod"/>
            </a:pPr>
            <a:r>
              <a:rPr b="1" lang="en" sz="1200">
                <a:solidFill>
                  <a:srgbClr val="000000"/>
                </a:solidFill>
                <a:latin typeface="Times New Roman"/>
                <a:ea typeface="Times New Roman"/>
                <a:cs typeface="Times New Roman"/>
                <a:sym typeface="Times New Roman"/>
              </a:rPr>
              <a:t>Education:</a:t>
            </a:r>
            <a:r>
              <a:rPr lang="en" sz="1200">
                <a:solidFill>
                  <a:srgbClr val="000000"/>
                </a:solidFill>
                <a:latin typeface="Times New Roman"/>
                <a:ea typeface="Times New Roman"/>
                <a:cs typeface="Times New Roman"/>
                <a:sym typeface="Times New Roman"/>
              </a:rPr>
              <a:t> Bachelor’s Degree in Electronics and Communication Engineering (ECE)</a:t>
            </a:r>
            <a:br>
              <a:rPr lang="en" sz="1200">
                <a:solidFill>
                  <a:srgbClr val="000000"/>
                </a:solidFill>
                <a:latin typeface="Times New Roman"/>
                <a:ea typeface="Times New Roman"/>
                <a:cs typeface="Times New Roman"/>
                <a:sym typeface="Times New Roman"/>
              </a:rPr>
            </a:b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AutoNum type="arabicPeriod"/>
            </a:pPr>
            <a:r>
              <a:rPr b="1" lang="en" sz="1200">
                <a:solidFill>
                  <a:srgbClr val="000000"/>
                </a:solidFill>
                <a:latin typeface="Times New Roman"/>
                <a:ea typeface="Times New Roman"/>
                <a:cs typeface="Times New Roman"/>
                <a:sym typeface="Times New Roman"/>
              </a:rPr>
              <a:t>Hometown:</a:t>
            </a:r>
            <a:r>
              <a:rPr lang="en" sz="1200">
                <a:solidFill>
                  <a:srgbClr val="000000"/>
                </a:solidFill>
                <a:latin typeface="Times New Roman"/>
                <a:ea typeface="Times New Roman"/>
                <a:cs typeface="Times New Roman"/>
                <a:sym typeface="Times New Roman"/>
              </a:rPr>
              <a:t> Hyderabad, India</a:t>
            </a:r>
            <a:br>
              <a:rPr lang="en" sz="1200">
                <a:solidFill>
                  <a:srgbClr val="000000"/>
                </a:solidFill>
                <a:latin typeface="Times New Roman"/>
                <a:ea typeface="Times New Roman"/>
                <a:cs typeface="Times New Roman"/>
                <a:sym typeface="Times New Roman"/>
              </a:rPr>
            </a:br>
            <a:endParaRPr sz="1200">
              <a:solidFill>
                <a:srgbClr val="000000"/>
              </a:solidFill>
              <a:latin typeface="Times New Roman"/>
              <a:ea typeface="Times New Roman"/>
              <a:cs typeface="Times New Roman"/>
              <a:sym typeface="Times New Roman"/>
            </a:endParaRPr>
          </a:p>
        </p:txBody>
      </p:sp>
      <p:cxnSp>
        <p:nvCxnSpPr>
          <p:cNvPr id="122" name="Google Shape;122;p22"/>
          <p:cNvCxnSpPr/>
          <p:nvPr/>
        </p:nvCxnSpPr>
        <p:spPr>
          <a:xfrm>
            <a:off x="2586625" y="873700"/>
            <a:ext cx="23400" cy="4027800"/>
          </a:xfrm>
          <a:prstGeom prst="straightConnector1">
            <a:avLst/>
          </a:prstGeom>
          <a:noFill/>
          <a:ln cap="flat" cmpd="sng" w="9525">
            <a:solidFill>
              <a:srgbClr val="595959"/>
            </a:solidFill>
            <a:prstDash val="solid"/>
            <a:round/>
            <a:headEnd len="med" w="med" type="none"/>
            <a:tailEnd len="med" w="med" type="none"/>
          </a:ln>
        </p:spPr>
      </p:cxnSp>
      <p:sp>
        <p:nvSpPr>
          <p:cNvPr id="123" name="Google Shape;123;p22"/>
          <p:cNvSpPr txBox="1"/>
          <p:nvPr/>
        </p:nvSpPr>
        <p:spPr>
          <a:xfrm>
            <a:off x="2640350" y="609600"/>
            <a:ext cx="3077700" cy="4699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400"/>
              </a:spcBef>
              <a:spcAft>
                <a:spcPts val="0"/>
              </a:spcAft>
              <a:buNone/>
            </a:pPr>
            <a:r>
              <a:rPr b="1" lang="en" sz="1300">
                <a:solidFill>
                  <a:srgbClr val="000000"/>
                </a:solidFill>
                <a:latin typeface="Times New Roman"/>
                <a:ea typeface="Times New Roman"/>
                <a:cs typeface="Times New Roman"/>
                <a:sym typeface="Times New Roman"/>
              </a:rPr>
              <a:t>6. Background &amp; Lifestyle:</a:t>
            </a:r>
            <a:endParaRPr b="1" sz="1300">
              <a:solidFill>
                <a:srgbClr val="000000"/>
              </a:solidFill>
              <a:latin typeface="Times New Roman"/>
              <a:ea typeface="Times New Roman"/>
              <a:cs typeface="Times New Roman"/>
              <a:sym typeface="Times New Roman"/>
            </a:endParaRPr>
          </a:p>
          <a:p>
            <a:pPr indent="-311150" lvl="0" marL="457200" rtl="0" algn="l">
              <a:lnSpc>
                <a:spcPct val="100000"/>
              </a:lnSpc>
              <a:spcBef>
                <a:spcPts val="130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Works as a </a:t>
            </a:r>
            <a:r>
              <a:rPr b="1" lang="en" sz="1300">
                <a:solidFill>
                  <a:srgbClr val="000000"/>
                </a:solidFill>
                <a:latin typeface="Times New Roman"/>
                <a:ea typeface="Times New Roman"/>
                <a:cs typeface="Times New Roman"/>
                <a:sym typeface="Times New Roman"/>
              </a:rPr>
              <a:t>home appliance technician</a:t>
            </a:r>
            <a:r>
              <a:rPr lang="en" sz="1300">
                <a:solidFill>
                  <a:srgbClr val="000000"/>
                </a:solidFill>
                <a:latin typeface="Times New Roman"/>
                <a:ea typeface="Times New Roman"/>
                <a:cs typeface="Times New Roman"/>
                <a:sym typeface="Times New Roman"/>
              </a:rPr>
              <a:t> at a consumer electronics company.</a:t>
            </a:r>
            <a:endParaRPr sz="1300">
              <a:solidFill>
                <a:srgbClr val="000000"/>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Passionate about integrating daily tasks with smart technology.</a:t>
            </a:r>
            <a:endParaRPr sz="1300">
              <a:solidFill>
                <a:srgbClr val="000000"/>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Lives in a shared apartment and prefers </a:t>
            </a:r>
            <a:r>
              <a:rPr b="1" lang="en" sz="1300">
                <a:solidFill>
                  <a:srgbClr val="000000"/>
                </a:solidFill>
                <a:latin typeface="Times New Roman"/>
                <a:ea typeface="Times New Roman"/>
                <a:cs typeface="Times New Roman"/>
                <a:sym typeface="Times New Roman"/>
              </a:rPr>
              <a:t>simple, automated cooking</a:t>
            </a:r>
            <a:r>
              <a:rPr lang="en" sz="1300">
                <a:solidFill>
                  <a:srgbClr val="000000"/>
                </a:solidFill>
                <a:latin typeface="Times New Roman"/>
                <a:ea typeface="Times New Roman"/>
                <a:cs typeface="Times New Roman"/>
                <a:sym typeface="Times New Roman"/>
              </a:rPr>
              <a:t> after work.</a:t>
            </a:r>
            <a:endParaRPr sz="1300">
              <a:solidFill>
                <a:srgbClr val="000000"/>
              </a:solidFill>
              <a:latin typeface="Times New Roman"/>
              <a:ea typeface="Times New Roman"/>
              <a:cs typeface="Times New Roman"/>
              <a:sym typeface="Times New Roman"/>
            </a:endParaRPr>
          </a:p>
          <a:p>
            <a:pPr indent="0" lvl="0" marL="0" rtl="0" algn="l">
              <a:lnSpc>
                <a:spcPct val="100000"/>
              </a:lnSpc>
              <a:spcBef>
                <a:spcPts val="1400"/>
              </a:spcBef>
              <a:spcAft>
                <a:spcPts val="0"/>
              </a:spcAft>
              <a:buNone/>
            </a:pPr>
            <a:r>
              <a:rPr b="1" lang="en" sz="1300">
                <a:solidFill>
                  <a:srgbClr val="000000"/>
                </a:solidFill>
                <a:latin typeface="Times New Roman"/>
                <a:ea typeface="Times New Roman"/>
                <a:cs typeface="Times New Roman"/>
                <a:sym typeface="Times New Roman"/>
              </a:rPr>
              <a:t>7. Goals &amp; Needs:</a:t>
            </a:r>
            <a:endParaRPr b="1" sz="1300">
              <a:solidFill>
                <a:srgbClr val="000000"/>
              </a:solidFill>
              <a:latin typeface="Times New Roman"/>
              <a:ea typeface="Times New Roman"/>
              <a:cs typeface="Times New Roman"/>
              <a:sym typeface="Times New Roman"/>
            </a:endParaRPr>
          </a:p>
          <a:p>
            <a:pPr indent="-311150" lvl="0" marL="457200" rtl="0" algn="l">
              <a:lnSpc>
                <a:spcPct val="100000"/>
              </a:lnSpc>
              <a:spcBef>
                <a:spcPts val="130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Needs a </a:t>
            </a:r>
            <a:r>
              <a:rPr b="1" lang="en" sz="1300">
                <a:solidFill>
                  <a:srgbClr val="000000"/>
                </a:solidFill>
                <a:latin typeface="Times New Roman"/>
                <a:ea typeface="Times New Roman"/>
                <a:cs typeface="Times New Roman"/>
                <a:sym typeface="Times New Roman"/>
              </a:rPr>
              <a:t>smart cooker</a:t>
            </a:r>
            <a:r>
              <a:rPr lang="en" sz="1300">
                <a:solidFill>
                  <a:srgbClr val="000000"/>
                </a:solidFill>
                <a:latin typeface="Times New Roman"/>
                <a:ea typeface="Times New Roman"/>
                <a:cs typeface="Times New Roman"/>
                <a:sym typeface="Times New Roman"/>
              </a:rPr>
              <a:t> that </a:t>
            </a:r>
            <a:r>
              <a:rPr b="1" lang="en" sz="1300">
                <a:solidFill>
                  <a:srgbClr val="000000"/>
                </a:solidFill>
                <a:latin typeface="Times New Roman"/>
                <a:ea typeface="Times New Roman"/>
                <a:cs typeface="Times New Roman"/>
                <a:sym typeface="Times New Roman"/>
              </a:rPr>
              <a:t>tracks whistle count</a:t>
            </a:r>
            <a:r>
              <a:rPr lang="en" sz="1300">
                <a:solidFill>
                  <a:srgbClr val="000000"/>
                </a:solidFill>
                <a:latin typeface="Times New Roman"/>
                <a:ea typeface="Times New Roman"/>
                <a:cs typeface="Times New Roman"/>
                <a:sym typeface="Times New Roman"/>
              </a:rPr>
              <a:t> for perfect pressure cooking.</a:t>
            </a:r>
            <a:endParaRPr sz="1300">
              <a:solidFill>
                <a:srgbClr val="000000"/>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Looks for a </a:t>
            </a:r>
            <a:r>
              <a:rPr b="1" lang="en" sz="1300">
                <a:solidFill>
                  <a:srgbClr val="000000"/>
                </a:solidFill>
                <a:latin typeface="Times New Roman"/>
                <a:ea typeface="Times New Roman"/>
                <a:cs typeface="Times New Roman"/>
                <a:sym typeface="Times New Roman"/>
              </a:rPr>
              <a:t>user-friendly device</a:t>
            </a:r>
            <a:r>
              <a:rPr lang="en" sz="1300">
                <a:solidFill>
                  <a:srgbClr val="000000"/>
                </a:solidFill>
                <a:latin typeface="Times New Roman"/>
                <a:ea typeface="Times New Roman"/>
                <a:cs typeface="Times New Roman"/>
                <a:sym typeface="Times New Roman"/>
              </a:rPr>
              <a:t> that prevents overcooking and saves time.</a:t>
            </a:r>
            <a:endParaRPr sz="1300">
              <a:solidFill>
                <a:srgbClr val="000000"/>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Wants a solution that is </a:t>
            </a:r>
            <a:r>
              <a:rPr b="1" lang="en" sz="1300">
                <a:solidFill>
                  <a:srgbClr val="000000"/>
                </a:solidFill>
                <a:latin typeface="Times New Roman"/>
                <a:ea typeface="Times New Roman"/>
                <a:cs typeface="Times New Roman"/>
                <a:sym typeface="Times New Roman"/>
              </a:rPr>
              <a:t>portable, safe, and budget-friendly</a:t>
            </a:r>
            <a:r>
              <a:rPr lang="en" sz="1300">
                <a:solidFill>
                  <a:srgbClr val="000000"/>
                </a:solidFill>
                <a:latin typeface="Times New Roman"/>
                <a:ea typeface="Times New Roman"/>
                <a:cs typeface="Times New Roman"/>
                <a:sym typeface="Times New Roman"/>
              </a:rPr>
              <a:t> for everyday use.</a:t>
            </a:r>
            <a:br>
              <a:rPr lang="en" sz="1300">
                <a:solidFill>
                  <a:srgbClr val="000000"/>
                </a:solidFill>
                <a:latin typeface="Times New Roman"/>
                <a:ea typeface="Times New Roman"/>
                <a:cs typeface="Times New Roman"/>
                <a:sym typeface="Times New Roman"/>
              </a:rPr>
            </a:br>
            <a:endParaRPr sz="1300">
              <a:solidFill>
                <a:srgbClr val="000000"/>
              </a:solidFill>
              <a:latin typeface="Times New Roman"/>
              <a:ea typeface="Times New Roman"/>
              <a:cs typeface="Times New Roman"/>
              <a:sym typeface="Times New Roman"/>
            </a:endParaRPr>
          </a:p>
        </p:txBody>
      </p:sp>
      <p:cxnSp>
        <p:nvCxnSpPr>
          <p:cNvPr id="124" name="Google Shape;124;p22"/>
          <p:cNvCxnSpPr/>
          <p:nvPr/>
        </p:nvCxnSpPr>
        <p:spPr>
          <a:xfrm flipH="1">
            <a:off x="5810325" y="439200"/>
            <a:ext cx="11400" cy="4614600"/>
          </a:xfrm>
          <a:prstGeom prst="straightConnector1">
            <a:avLst/>
          </a:prstGeom>
          <a:noFill/>
          <a:ln cap="flat" cmpd="sng" w="9525">
            <a:solidFill>
              <a:srgbClr val="595959"/>
            </a:solidFill>
            <a:prstDash val="solid"/>
            <a:round/>
            <a:headEnd len="med" w="med" type="none"/>
            <a:tailEnd len="med" w="med" type="none"/>
          </a:ln>
        </p:spPr>
      </p:cxnSp>
      <p:sp>
        <p:nvSpPr>
          <p:cNvPr id="125" name="Google Shape;125;p22"/>
          <p:cNvSpPr txBox="1"/>
          <p:nvPr/>
        </p:nvSpPr>
        <p:spPr>
          <a:xfrm>
            <a:off x="5914000" y="0"/>
            <a:ext cx="3182100" cy="52077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1400"/>
              </a:spcBef>
              <a:spcAft>
                <a:spcPts val="0"/>
              </a:spcAft>
              <a:buNone/>
            </a:pPr>
            <a:r>
              <a:rPr b="1" lang="en" sz="1300">
                <a:solidFill>
                  <a:srgbClr val="000000"/>
                </a:solidFill>
                <a:latin typeface="Times New Roman"/>
                <a:ea typeface="Times New Roman"/>
                <a:cs typeface="Times New Roman"/>
                <a:sym typeface="Times New Roman"/>
              </a:rPr>
              <a:t>8. Pain Points:</a:t>
            </a:r>
            <a:endParaRPr b="1"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120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Misses the exact whistle count while multitasking, affecting food taste and texture.</a:t>
            </a:r>
            <a:endParaRPr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0"/>
              </a:spcBef>
              <a:spcAft>
                <a:spcPts val="0"/>
              </a:spcAft>
              <a:buClr>
                <a:srgbClr val="000000"/>
              </a:buClr>
              <a:buSzPts val="1300"/>
              <a:buChar char="●"/>
            </a:pPr>
            <a:r>
              <a:rPr lang="en" sz="1300">
                <a:solidFill>
                  <a:srgbClr val="000000"/>
                </a:solidFill>
                <a:latin typeface="Times New Roman"/>
                <a:ea typeface="Times New Roman"/>
                <a:cs typeface="Times New Roman"/>
                <a:sym typeface="Times New Roman"/>
              </a:rPr>
              <a:t>Struggles with </a:t>
            </a:r>
            <a:r>
              <a:rPr b="1" lang="en" sz="1300">
                <a:solidFill>
                  <a:srgbClr val="000000"/>
                </a:solidFill>
                <a:latin typeface="Times New Roman"/>
                <a:ea typeface="Times New Roman"/>
                <a:cs typeface="Times New Roman"/>
                <a:sym typeface="Times New Roman"/>
              </a:rPr>
              <a:t>manual monitoring</a:t>
            </a:r>
            <a:r>
              <a:rPr lang="en" sz="1300">
                <a:solidFill>
                  <a:srgbClr val="000000"/>
                </a:solidFill>
                <a:latin typeface="Times New Roman"/>
                <a:ea typeface="Times New Roman"/>
                <a:cs typeface="Times New Roman"/>
                <a:sym typeface="Times New Roman"/>
              </a:rPr>
              <a:t> of pressure cookers.</a:t>
            </a:r>
            <a:br>
              <a:rPr lang="en" sz="1300">
                <a:solidFill>
                  <a:srgbClr val="000000"/>
                </a:solidFill>
                <a:latin typeface="Times New Roman"/>
                <a:ea typeface="Times New Roman"/>
                <a:cs typeface="Times New Roman"/>
                <a:sym typeface="Times New Roman"/>
              </a:rPr>
            </a:br>
            <a:r>
              <a:rPr lang="en" sz="1300">
                <a:solidFill>
                  <a:srgbClr val="000000"/>
                </a:solidFill>
                <a:latin typeface="Times New Roman"/>
                <a:ea typeface="Times New Roman"/>
                <a:cs typeface="Times New Roman"/>
                <a:sym typeface="Times New Roman"/>
              </a:rPr>
              <a:t>Dislikes kitchen tools that lack </a:t>
            </a:r>
            <a:r>
              <a:rPr b="1" lang="en" sz="1300">
                <a:solidFill>
                  <a:srgbClr val="000000"/>
                </a:solidFill>
                <a:latin typeface="Times New Roman"/>
                <a:ea typeface="Times New Roman"/>
                <a:cs typeface="Times New Roman"/>
                <a:sym typeface="Times New Roman"/>
              </a:rPr>
              <a:t>automation or notification features</a:t>
            </a:r>
            <a:r>
              <a:rPr lang="en" sz="1300">
                <a:solidFill>
                  <a:srgbClr val="000000"/>
                </a:solidFill>
                <a:latin typeface="Times New Roman"/>
                <a:ea typeface="Times New Roman"/>
                <a:cs typeface="Times New Roman"/>
                <a:sym typeface="Times New Roman"/>
              </a:rPr>
              <a:t>.</a:t>
            </a:r>
            <a:endParaRPr sz="1300">
              <a:solidFill>
                <a:srgbClr val="000000"/>
              </a:solidFill>
              <a:latin typeface="Times New Roman"/>
              <a:ea typeface="Times New Roman"/>
              <a:cs typeface="Times New Roman"/>
              <a:sym typeface="Times New Roman"/>
            </a:endParaRPr>
          </a:p>
          <a:p>
            <a:pPr indent="0" lvl="0" marL="0" rtl="0" algn="just">
              <a:lnSpc>
                <a:spcPct val="100000"/>
              </a:lnSpc>
              <a:spcBef>
                <a:spcPts val="1400"/>
              </a:spcBef>
              <a:spcAft>
                <a:spcPts val="0"/>
              </a:spcAft>
              <a:buNone/>
            </a:pPr>
            <a:r>
              <a:rPr b="1" lang="en" sz="1300">
                <a:solidFill>
                  <a:srgbClr val="000000"/>
                </a:solidFill>
                <a:latin typeface="Times New Roman"/>
                <a:ea typeface="Times New Roman"/>
                <a:cs typeface="Times New Roman"/>
                <a:sym typeface="Times New Roman"/>
              </a:rPr>
              <a:t>9. Motivations:</a:t>
            </a:r>
            <a:endParaRPr b="1"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1200"/>
              </a:spcBef>
              <a:spcAft>
                <a:spcPts val="0"/>
              </a:spcAft>
              <a:buClr>
                <a:srgbClr val="000000"/>
              </a:buClr>
              <a:buSzPts val="1300"/>
              <a:buChar char="●"/>
            </a:pPr>
            <a:r>
              <a:rPr lang="en" sz="1300">
                <a:solidFill>
                  <a:srgbClr val="000000"/>
                </a:solidFill>
                <a:latin typeface="Times New Roman"/>
                <a:ea typeface="Times New Roman"/>
                <a:cs typeface="Times New Roman"/>
                <a:sym typeface="Times New Roman"/>
              </a:rPr>
              <a:t>Excited by the idea of </a:t>
            </a:r>
            <a:r>
              <a:rPr b="1" lang="en" sz="1300">
                <a:solidFill>
                  <a:srgbClr val="000000"/>
                </a:solidFill>
                <a:latin typeface="Times New Roman"/>
                <a:ea typeface="Times New Roman"/>
                <a:cs typeface="Times New Roman"/>
                <a:sym typeface="Times New Roman"/>
              </a:rPr>
              <a:t>hands-free, automated cooking</a:t>
            </a:r>
            <a:r>
              <a:rPr lang="en" sz="1300">
                <a:solidFill>
                  <a:srgbClr val="000000"/>
                </a:solidFill>
                <a:latin typeface="Times New Roman"/>
                <a:ea typeface="Times New Roman"/>
                <a:cs typeface="Times New Roman"/>
                <a:sym typeface="Times New Roman"/>
              </a:rPr>
              <a:t>.</a:t>
            </a:r>
            <a:endParaRPr sz="1300">
              <a:solidFill>
                <a:srgbClr val="000000"/>
              </a:solidFill>
              <a:latin typeface="Times New Roman"/>
              <a:ea typeface="Times New Roman"/>
              <a:cs typeface="Times New Roman"/>
              <a:sym typeface="Times New Roman"/>
            </a:endParaRPr>
          </a:p>
          <a:p>
            <a:pPr indent="0" lvl="0" marL="0" rtl="0" algn="just">
              <a:lnSpc>
                <a:spcPct val="100000"/>
              </a:lnSpc>
              <a:spcBef>
                <a:spcPts val="1400"/>
              </a:spcBef>
              <a:spcAft>
                <a:spcPts val="0"/>
              </a:spcAft>
              <a:buNone/>
            </a:pPr>
            <a:r>
              <a:rPr b="1" lang="en" sz="1300">
                <a:solidFill>
                  <a:srgbClr val="000000"/>
                </a:solidFill>
                <a:latin typeface="Times New Roman"/>
                <a:ea typeface="Times New Roman"/>
                <a:cs typeface="Times New Roman"/>
                <a:sym typeface="Times New Roman"/>
              </a:rPr>
              <a:t>10. Behavior Patterns:</a:t>
            </a:r>
            <a:endParaRPr b="1"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120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Regularly uses smart gadgets at home, especially for cooking and cleaning.</a:t>
            </a:r>
            <a:endParaRPr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0"/>
              </a:spcBef>
              <a:spcAft>
                <a:spcPts val="0"/>
              </a:spcAft>
              <a:buClr>
                <a:srgbClr val="000000"/>
              </a:buClr>
              <a:buSzPts val="1300"/>
              <a:buChar char="●"/>
            </a:pPr>
            <a:r>
              <a:rPr lang="en" sz="1300">
                <a:solidFill>
                  <a:srgbClr val="000000"/>
                </a:solidFill>
                <a:latin typeface="Times New Roman"/>
                <a:ea typeface="Times New Roman"/>
                <a:cs typeface="Times New Roman"/>
                <a:sym typeface="Times New Roman"/>
              </a:rPr>
              <a:t>Looks for </a:t>
            </a:r>
            <a:r>
              <a:rPr b="1" lang="en" sz="1300">
                <a:solidFill>
                  <a:srgbClr val="000000"/>
                </a:solidFill>
                <a:latin typeface="Times New Roman"/>
                <a:ea typeface="Times New Roman"/>
                <a:cs typeface="Times New Roman"/>
                <a:sym typeface="Times New Roman"/>
              </a:rPr>
              <a:t>YouTube reviews and tech blogs</a:t>
            </a:r>
            <a:r>
              <a:rPr lang="en" sz="1300">
                <a:solidFill>
                  <a:srgbClr val="000000"/>
                </a:solidFill>
                <a:latin typeface="Times New Roman"/>
                <a:ea typeface="Times New Roman"/>
                <a:cs typeface="Times New Roman"/>
                <a:sym typeface="Times New Roman"/>
              </a:rPr>
              <a:t> before purchasing new kitchen appliances.</a:t>
            </a:r>
            <a:endParaRPr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Often recommends useful smart kitchen products to friends and family.</a:t>
            </a:r>
            <a:br>
              <a:rPr lang="en" sz="1300">
                <a:solidFill>
                  <a:srgbClr val="000000"/>
                </a:solidFill>
                <a:latin typeface="Times New Roman"/>
                <a:ea typeface="Times New Roman"/>
                <a:cs typeface="Times New Roman"/>
                <a:sym typeface="Times New Roman"/>
              </a:rPr>
            </a:br>
            <a:endParaRPr sz="1300">
              <a:solidFill>
                <a:srgbClr val="000000"/>
              </a:solidFill>
              <a:latin typeface="Times New Roman"/>
              <a:ea typeface="Times New Roman"/>
              <a:cs typeface="Times New Roman"/>
              <a:sym typeface="Times New Roman"/>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graphicFrame>
        <p:nvGraphicFramePr>
          <p:cNvPr id="130" name="Google Shape;130;p23"/>
          <p:cNvGraphicFramePr/>
          <p:nvPr/>
        </p:nvGraphicFramePr>
        <p:xfrm>
          <a:off x="267950" y="667000"/>
          <a:ext cx="3000000" cy="3000000"/>
        </p:xfrm>
        <a:graphic>
          <a:graphicData uri="http://schemas.openxmlformats.org/drawingml/2006/table">
            <a:tbl>
              <a:tblPr>
                <a:noFill/>
                <a:tableStyleId>{1028FCF4-12F9-4CB5-A36F-5F3886BA365F}</a:tableStyleId>
              </a:tblPr>
              <a:tblGrid>
                <a:gridCol w="1682200"/>
                <a:gridCol w="696075"/>
                <a:gridCol w="1527550"/>
                <a:gridCol w="1624225"/>
                <a:gridCol w="1566225"/>
                <a:gridCol w="1450200"/>
              </a:tblGrid>
              <a:tr h="520825">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Competitor Name</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Price</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Target Audience</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Unique Value Proposition</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Components</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Component Price</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873525">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Whistle Track Pro</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r">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 3,500</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Home Cooks, Chefs</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High-accuracy whistle detection with mobile app sync.</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Microphone Sensor, Buzzer, LCD Screen</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r">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 1,200</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873525">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CookSense Mini</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r">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 2,800</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Small Families</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Compact design with LED alerts for whistle counting.</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Sensor, Buzzer, Switches</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r">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 900</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873525">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Auto Whistle Max</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r">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 4,200</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Restaurants, Hotels</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AI-based whistle tracking with customizable alerts.</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Relay Module, Microphone Sensor, LCD Screen</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r">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 1,500</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r h="1071100">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Smart Cooker Whistle Counter</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r">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 2,500</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Home Users, Cooking Enthusiasts</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Affordable, easy-to-use, and ensures perfect cooking every time.</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l">
                        <a:spcBef>
                          <a:spcPts val="0"/>
                        </a:spcBef>
                        <a:spcAft>
                          <a:spcPts val="0"/>
                        </a:spcAft>
                        <a:buNone/>
                      </a:pPr>
                      <a:r>
                        <a:rPr lang="en" sz="1200">
                          <a:solidFill>
                            <a:srgbClr val="000000"/>
                          </a:solidFill>
                          <a:latin typeface="Times New Roman"/>
                          <a:ea typeface="Times New Roman"/>
                          <a:cs typeface="Times New Roman"/>
                          <a:sym typeface="Times New Roman"/>
                        </a:rPr>
                        <a:t>Relay Module, Microphone Sensor, Switches, Buzzer, LCD Screen</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c>
                  <a:txBody>
                    <a:bodyPr/>
                    <a:lstStyle/>
                    <a:p>
                      <a:pPr indent="0" lvl="0" marL="0" rtl="0" algn="r">
                        <a:lnSpc>
                          <a:spcPct val="115000"/>
                        </a:lnSpc>
                        <a:spcBef>
                          <a:spcPts val="0"/>
                        </a:spcBef>
                        <a:spcAft>
                          <a:spcPts val="0"/>
                        </a:spcAft>
                        <a:buNone/>
                      </a:pPr>
                      <a:r>
                        <a:rPr lang="en" sz="1200">
                          <a:solidFill>
                            <a:srgbClr val="000000"/>
                          </a:solidFill>
                          <a:latin typeface="Times New Roman"/>
                          <a:ea typeface="Times New Roman"/>
                          <a:cs typeface="Times New Roman"/>
                          <a:sym typeface="Times New Roman"/>
                        </a:rPr>
                        <a:t>₹ 1,100</a:t>
                      </a:r>
                      <a:endParaRPr sz="1200">
                        <a:solidFill>
                          <a:srgbClr val="000000"/>
                        </a:solidFill>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solidFill>
                      <a:srgbClr val="FFFFFF"/>
                    </a:solidFill>
                  </a:tcPr>
                </a:tc>
              </a:tr>
            </a:tbl>
          </a:graphicData>
        </a:graphic>
      </p:graphicFrame>
      <p:sp>
        <p:nvSpPr>
          <p:cNvPr id="131" name="Google Shape;131;p23"/>
          <p:cNvSpPr txBox="1"/>
          <p:nvPr/>
        </p:nvSpPr>
        <p:spPr>
          <a:xfrm>
            <a:off x="159300" y="122225"/>
            <a:ext cx="4260300" cy="54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2800">
                <a:solidFill>
                  <a:srgbClr val="000000"/>
                </a:solidFill>
                <a:latin typeface="Times New Roman"/>
                <a:ea typeface="Times New Roman"/>
                <a:cs typeface="Times New Roman"/>
                <a:sym typeface="Times New Roman"/>
              </a:rPr>
              <a:t>Competitive </a:t>
            </a:r>
            <a:r>
              <a:rPr b="1" lang="en" sz="2800">
                <a:latin typeface="Times New Roman"/>
                <a:ea typeface="Times New Roman"/>
                <a:cs typeface="Times New Roman"/>
                <a:sym typeface="Times New Roman"/>
              </a:rPr>
              <a:t>A</a:t>
            </a:r>
            <a:r>
              <a:rPr b="1" lang="en" sz="2800">
                <a:solidFill>
                  <a:srgbClr val="000000"/>
                </a:solidFill>
                <a:latin typeface="Times New Roman"/>
                <a:ea typeface="Times New Roman"/>
                <a:cs typeface="Times New Roman"/>
                <a:sym typeface="Times New Roman"/>
              </a:rPr>
              <a:t>nalysis</a:t>
            </a:r>
            <a:endParaRPr b="1" sz="2800">
              <a:solidFill>
                <a:srgbClr val="000000"/>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graphicFrame>
        <p:nvGraphicFramePr>
          <p:cNvPr id="136" name="Google Shape;136;p24"/>
          <p:cNvGraphicFramePr/>
          <p:nvPr/>
        </p:nvGraphicFramePr>
        <p:xfrm>
          <a:off x="228600" y="1219200"/>
          <a:ext cx="3000000" cy="3000000"/>
        </p:xfrm>
        <a:graphic>
          <a:graphicData uri="http://schemas.openxmlformats.org/drawingml/2006/table">
            <a:tbl>
              <a:tblPr>
                <a:noFill/>
                <a:tableStyleId>{1028FCF4-12F9-4CB5-A36F-5F3886BA365F}</a:tableStyleId>
              </a:tblPr>
              <a:tblGrid>
                <a:gridCol w="1123950"/>
                <a:gridCol w="590550"/>
                <a:gridCol w="3371850"/>
                <a:gridCol w="1009650"/>
                <a:gridCol w="1714500"/>
                <a:gridCol w="876300"/>
              </a:tblGrid>
              <a:tr h="190500">
                <a:tc>
                  <a:txBody>
                    <a:bodyPr/>
                    <a:lstStyle/>
                    <a:p>
                      <a:pPr indent="0" lvl="0" marL="0" rtl="0" algn="ctr">
                        <a:lnSpc>
                          <a:spcPct val="115000"/>
                        </a:lnSpc>
                        <a:spcBef>
                          <a:spcPts val="0"/>
                        </a:spcBef>
                        <a:spcAft>
                          <a:spcPts val="0"/>
                        </a:spcAft>
                        <a:buNone/>
                      </a:pPr>
                      <a:r>
                        <a:rPr b="1" lang="en" sz="1100"/>
                        <a:t>Competitor Type</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100"/>
                        <a:t>Location</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100"/>
                        <a:t>Product Offering</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100"/>
                        <a:t>Cost (in ₹)</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100"/>
                        <a:t>Website</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100"/>
                        <a:t>Business Size</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90500">
                <a:tc>
                  <a:txBody>
                    <a:bodyPr/>
                    <a:lstStyle/>
                    <a:p>
                      <a:pPr indent="0" lvl="0" marL="0" rtl="0" algn="l">
                        <a:spcBef>
                          <a:spcPts val="0"/>
                        </a:spcBef>
                        <a:spcAft>
                          <a:spcPts val="0"/>
                        </a:spcAft>
                        <a:buNone/>
                      </a:pPr>
                      <a:r>
                        <a:rPr b="1" lang="en" sz="1100"/>
                        <a:t>Direct</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India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Smart Pressure Cooker with Digital Timer</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₹4,000–₹7,000</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u="sng">
                          <a:solidFill>
                            <a:schemeClr val="hlink"/>
                          </a:solidFill>
                          <a:hlinkClick r:id="rId3"/>
                        </a:rPr>
                        <a:t>www.smartcook.in</a:t>
                      </a:r>
                      <a:endParaRPr sz="1100" u="sng">
                        <a:solidFill>
                          <a:schemeClr val="hlink"/>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Medium</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90500">
                <a:tc>
                  <a:txBody>
                    <a:bodyPr/>
                    <a:lstStyle/>
                    <a:p>
                      <a:pPr indent="0" lvl="0" marL="0" rtl="0" algn="l">
                        <a:spcBef>
                          <a:spcPts val="0"/>
                        </a:spcBef>
                        <a:spcAft>
                          <a:spcPts val="0"/>
                        </a:spcAft>
                        <a:buNone/>
                      </a:pPr>
                      <a:r>
                        <a:rPr b="1" lang="en" sz="1100"/>
                        <a:t>Indirect</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China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Electric Pressure Cookers with IoT Features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₹6,000–₹12,000</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u="sng">
                          <a:solidFill>
                            <a:schemeClr val="hlink"/>
                          </a:solidFill>
                          <a:hlinkClick r:id="rId4"/>
                        </a:rPr>
                        <a:t>www.iotcook.cn</a:t>
                      </a:r>
                      <a:endParaRPr sz="1100" u="sng">
                        <a:solidFill>
                          <a:schemeClr val="hlink"/>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Large</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90500">
                <a:tc>
                  <a:txBody>
                    <a:bodyPr/>
                    <a:lstStyle/>
                    <a:p>
                      <a:pPr indent="0" lvl="0" marL="0" rtl="0" algn="l">
                        <a:spcBef>
                          <a:spcPts val="0"/>
                        </a:spcBef>
                        <a:spcAft>
                          <a:spcPts val="0"/>
                        </a:spcAft>
                        <a:buNone/>
                      </a:pPr>
                      <a:r>
                        <a:rPr b="1" lang="en" sz="1100"/>
                        <a:t>Direct</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USA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Auto Shut-Off Attachments for Gas Stoves</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₹3,000–₹6,000</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u="sng">
                          <a:solidFill>
                            <a:schemeClr val="hlink"/>
                          </a:solidFill>
                          <a:hlinkClick r:id="rId5"/>
                        </a:rPr>
                        <a:t>www.kitchensmarttech.com</a:t>
                      </a:r>
                      <a:endParaRPr sz="1100" u="sng">
                        <a:solidFill>
                          <a:schemeClr val="hlink"/>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Small</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90500">
                <a:tc>
                  <a:txBody>
                    <a:bodyPr/>
                    <a:lstStyle/>
                    <a:p>
                      <a:pPr indent="0" lvl="0" marL="0" rtl="0" algn="l">
                        <a:spcBef>
                          <a:spcPts val="0"/>
                        </a:spcBef>
                        <a:spcAft>
                          <a:spcPts val="0"/>
                        </a:spcAft>
                        <a:buNone/>
                      </a:pPr>
                      <a:r>
                        <a:rPr b="1" lang="en" sz="1100"/>
                        <a:t>Indirect</a:t>
                      </a:r>
                      <a:endParaRPr b="1" sz="1100"/>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India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Manual Stove Timers and Whistle Counters (non-auto)</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₹800–₹1,500</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100" u="sng">
                          <a:solidFill>
                            <a:schemeClr val="hlink"/>
                          </a:solidFill>
                          <a:hlinkClick r:id="rId6"/>
                        </a:rPr>
                        <a:t>www.cookingtools.in</a:t>
                      </a:r>
                      <a:endParaRPr sz="1100" u="sng">
                        <a:solidFill>
                          <a:schemeClr val="hlink"/>
                        </a:solidFill>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Medium</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25"/>
          <p:cNvPicPr preferRelativeResize="0"/>
          <p:nvPr/>
        </p:nvPicPr>
        <p:blipFill>
          <a:blip r:embed="rId3">
            <a:alphaModFix/>
          </a:blip>
          <a:stretch>
            <a:fillRect/>
          </a:stretch>
        </p:blipFill>
        <p:spPr>
          <a:xfrm>
            <a:off x="2588244" y="170650"/>
            <a:ext cx="3225900" cy="483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graphicFrame>
        <p:nvGraphicFramePr>
          <p:cNvPr id="146" name="Google Shape;146;p26"/>
          <p:cNvGraphicFramePr/>
          <p:nvPr/>
        </p:nvGraphicFramePr>
        <p:xfrm>
          <a:off x="233363" y="1050900"/>
          <a:ext cx="3000000" cy="3000000"/>
        </p:xfrm>
        <a:graphic>
          <a:graphicData uri="http://schemas.openxmlformats.org/drawingml/2006/table">
            <a:tbl>
              <a:tblPr>
                <a:noFill/>
                <a:tableStyleId>{1028FCF4-12F9-4CB5-A36F-5F3886BA365F}</a:tableStyleId>
              </a:tblPr>
              <a:tblGrid>
                <a:gridCol w="1107175"/>
                <a:gridCol w="1017400"/>
                <a:gridCol w="1037350"/>
                <a:gridCol w="1246825"/>
                <a:gridCol w="937600"/>
                <a:gridCol w="797975"/>
                <a:gridCol w="1236850"/>
                <a:gridCol w="1216900"/>
              </a:tblGrid>
              <a:tr h="640225">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Accessibility</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User Flow</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Navigation</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Visual Design</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Brand Identity</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Tone</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Descriptiveness</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Features</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349375">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Multilingual support (includes regional Indian languages)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Guided setup with user roles (home cook / caregiver modes)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Simple UI with large icons and touch navigation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Clean interface with cooking-related visuals &amp; whistle display</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Smart, health-conscious kitchen companion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Friendly, family-oriented, tech-savvy</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Real-time display of status, timer, whistle count</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Whistle counter, overcook alert, auto cutoff, energy monitoring</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1349375">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Currently supports only English &amp; 1–2 regional languages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Manual setup; no adaptive flow for cooking preferences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Occasional backtracking due to nested menus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Bland UI; lacks personalization or warm design feel</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Generic look, lacks distinct smart kitchen branding</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Neutral, lacks emotional tone</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May be unclear for non-tech-savvy users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Limited customization; no cross-appliance integration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147" name="Google Shape;147;p26"/>
          <p:cNvSpPr txBox="1"/>
          <p:nvPr/>
        </p:nvSpPr>
        <p:spPr>
          <a:xfrm>
            <a:off x="152400" y="228600"/>
            <a:ext cx="3000000" cy="569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500">
                <a:solidFill>
                  <a:srgbClr val="000000"/>
                </a:solidFill>
                <a:latin typeface="Times New Roman"/>
                <a:ea typeface="Times New Roman"/>
                <a:cs typeface="Times New Roman"/>
                <a:sym typeface="Times New Roman"/>
              </a:rPr>
              <a:t>Interaction Analysis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27"/>
          <p:cNvPicPr preferRelativeResize="0"/>
          <p:nvPr/>
        </p:nvPicPr>
        <p:blipFill>
          <a:blip r:embed="rId3">
            <a:alphaModFix/>
          </a:blip>
          <a:stretch>
            <a:fillRect/>
          </a:stretch>
        </p:blipFill>
        <p:spPr>
          <a:xfrm>
            <a:off x="152400" y="152400"/>
            <a:ext cx="8839200" cy="434372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nvSpPr>
        <p:spPr>
          <a:xfrm>
            <a:off x="0" y="0"/>
            <a:ext cx="40536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200">
                <a:solidFill>
                  <a:schemeClr val="dk2"/>
                </a:solidFill>
              </a:rPr>
              <a:t>Product Developer Journey</a:t>
            </a:r>
            <a:endParaRPr b="1" sz="2200">
              <a:solidFill>
                <a:schemeClr val="dk2"/>
              </a:solidFill>
            </a:endParaRPr>
          </a:p>
        </p:txBody>
      </p:sp>
      <p:pic>
        <p:nvPicPr>
          <p:cNvPr id="158" name="Google Shape;158;p28"/>
          <p:cNvPicPr preferRelativeResize="0"/>
          <p:nvPr/>
        </p:nvPicPr>
        <p:blipFill>
          <a:blip r:embed="rId3">
            <a:alphaModFix/>
          </a:blip>
          <a:stretch>
            <a:fillRect/>
          </a:stretch>
        </p:blipFill>
        <p:spPr>
          <a:xfrm>
            <a:off x="152400" y="657800"/>
            <a:ext cx="4838700" cy="4333299"/>
          </a:xfrm>
          <a:prstGeom prst="rect">
            <a:avLst/>
          </a:prstGeom>
          <a:noFill/>
          <a:ln>
            <a:noFill/>
          </a:ln>
        </p:spPr>
      </p:pic>
      <p:pic>
        <p:nvPicPr>
          <p:cNvPr id="159" name="Google Shape;159;p28"/>
          <p:cNvPicPr preferRelativeResize="0"/>
          <p:nvPr/>
        </p:nvPicPr>
        <p:blipFill>
          <a:blip r:embed="rId4">
            <a:alphaModFix/>
          </a:blip>
          <a:stretch>
            <a:fillRect/>
          </a:stretch>
        </p:blipFill>
        <p:spPr>
          <a:xfrm>
            <a:off x="5143500" y="657800"/>
            <a:ext cx="3848100" cy="4333299"/>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id="164" name="Google Shape;164;p29"/>
          <p:cNvPicPr preferRelativeResize="0"/>
          <p:nvPr/>
        </p:nvPicPr>
        <p:blipFill>
          <a:blip r:embed="rId3">
            <a:alphaModFix/>
          </a:blip>
          <a:stretch>
            <a:fillRect/>
          </a:stretch>
        </p:blipFill>
        <p:spPr>
          <a:xfrm>
            <a:off x="152400" y="152400"/>
            <a:ext cx="8467724"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id="169" name="Google Shape;169;p30"/>
          <p:cNvPicPr preferRelativeResize="0"/>
          <p:nvPr/>
        </p:nvPicPr>
        <p:blipFill>
          <a:blip r:embed="rId3">
            <a:alphaModFix/>
          </a:blip>
          <a:stretch>
            <a:fillRect/>
          </a:stretch>
        </p:blipFill>
        <p:spPr>
          <a:xfrm>
            <a:off x="747525" y="152400"/>
            <a:ext cx="7715251" cy="5143501"/>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nvSpPr>
        <p:spPr>
          <a:xfrm>
            <a:off x="0" y="457200"/>
            <a:ext cx="9032700" cy="4766400"/>
          </a:xfrm>
          <a:prstGeom prst="rect">
            <a:avLst/>
          </a:prstGeom>
          <a:noFill/>
          <a:ln>
            <a:noFill/>
          </a:ln>
        </p:spPr>
        <p:txBody>
          <a:bodyPr anchorCtr="0" anchor="t" bIns="91425" lIns="91425" spcFirstLastPara="1" rIns="91425" wrap="square" tIns="91425">
            <a:spAutoFit/>
          </a:bodyPr>
          <a:lstStyle/>
          <a:p>
            <a:pPr indent="0" lvl="0" marL="0" rtl="0" algn="l">
              <a:spcBef>
                <a:spcPts val="140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Existing Market Gaps in Traditional Cooking Solutions</a:t>
            </a:r>
            <a:endParaRPr b="1"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b="1" lang="en" sz="1200">
                <a:solidFill>
                  <a:schemeClr val="dk1"/>
                </a:solidFill>
                <a:latin typeface="Times New Roman"/>
                <a:ea typeface="Times New Roman"/>
                <a:cs typeface="Times New Roman"/>
                <a:sym typeface="Times New Roman"/>
              </a:rPr>
              <a:t>Manual Cooking Challenges:</a:t>
            </a:r>
            <a:endParaRPr b="1"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lang="en" sz="1200">
                <a:solidFill>
                  <a:schemeClr val="dk1"/>
                </a:solidFill>
                <a:latin typeface="Times New Roman"/>
                <a:ea typeface="Times New Roman"/>
                <a:cs typeface="Times New Roman"/>
                <a:sym typeface="Times New Roman"/>
              </a:rPr>
              <a:t>🔴 Traditional pressure cookers require constant manual supervision, making cooking inconvenient and time-consuming.</a:t>
            </a:r>
            <a:br>
              <a:rPr lang="en" sz="1200">
                <a:solidFill>
                  <a:schemeClr val="dk1"/>
                </a:solidFill>
                <a:latin typeface="Times New Roman"/>
                <a:ea typeface="Times New Roman"/>
                <a:cs typeface="Times New Roman"/>
                <a:sym typeface="Times New Roman"/>
              </a:rPr>
            </a:br>
            <a:r>
              <a:rPr lang="en" sz="1200">
                <a:solidFill>
                  <a:schemeClr val="dk1"/>
                </a:solidFill>
                <a:latin typeface="Times New Roman"/>
                <a:ea typeface="Times New Roman"/>
                <a:cs typeface="Times New Roman"/>
                <a:sym typeface="Times New Roman"/>
              </a:rPr>
              <a:t> 🔴 Users often face challenges in counting whistles accurately, leading to inconsistent cooking results and affecting food quality.</a:t>
            </a:r>
            <a:br>
              <a:rPr lang="en" sz="1200">
                <a:solidFill>
                  <a:schemeClr val="dk1"/>
                </a:solidFill>
                <a:latin typeface="Times New Roman"/>
                <a:ea typeface="Times New Roman"/>
                <a:cs typeface="Times New Roman"/>
                <a:sym typeface="Times New Roman"/>
              </a:rPr>
            </a:br>
            <a:r>
              <a:rPr lang="en" sz="1200">
                <a:solidFill>
                  <a:schemeClr val="dk1"/>
                </a:solidFill>
                <a:latin typeface="Times New Roman"/>
                <a:ea typeface="Times New Roman"/>
                <a:cs typeface="Times New Roman"/>
                <a:sym typeface="Times New Roman"/>
              </a:rPr>
              <a:t> 🔴 Increased gas or electricity wastage due to the lack of an automatic switch-off feature.</a:t>
            </a:r>
            <a:br>
              <a:rPr lang="en" sz="1200">
                <a:solidFill>
                  <a:schemeClr val="dk1"/>
                </a:solidFill>
                <a:latin typeface="Times New Roman"/>
                <a:ea typeface="Times New Roman"/>
                <a:cs typeface="Times New Roman"/>
                <a:sym typeface="Times New Roman"/>
              </a:rPr>
            </a:br>
            <a:r>
              <a:rPr lang="en" sz="1200">
                <a:solidFill>
                  <a:schemeClr val="dk1"/>
                </a:solidFill>
                <a:latin typeface="Times New Roman"/>
                <a:ea typeface="Times New Roman"/>
                <a:cs typeface="Times New Roman"/>
                <a:sym typeface="Times New Roman"/>
              </a:rPr>
              <a:t> 🔴 Safety concerns arise due to the risk of overcooking or overheating in traditional cookers.</a:t>
            </a:r>
            <a:endParaRPr sz="1200">
              <a:solidFill>
                <a:schemeClr val="dk1"/>
              </a:solidFill>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b="1" lang="en" sz="1200">
                <a:solidFill>
                  <a:schemeClr val="dk1"/>
                </a:solidFill>
              </a:rPr>
              <a:t>Limitations of Existing Smart Cookers:</a:t>
            </a:r>
            <a:endParaRPr b="1" sz="1200">
              <a:solidFill>
                <a:schemeClr val="dk1"/>
              </a:solidFill>
            </a:endParaRPr>
          </a:p>
          <a:p>
            <a:pPr indent="0" lvl="0" marL="0" rtl="0" algn="l">
              <a:spcBef>
                <a:spcPts val="1200"/>
              </a:spcBef>
              <a:spcAft>
                <a:spcPts val="0"/>
              </a:spcAft>
              <a:buClr>
                <a:schemeClr val="dk1"/>
              </a:buClr>
              <a:buSzPts val="1100"/>
              <a:buFont typeface="Arial"/>
              <a:buNone/>
            </a:pPr>
            <a:r>
              <a:rPr lang="en" sz="1200">
                <a:solidFill>
                  <a:schemeClr val="dk1"/>
                </a:solidFill>
              </a:rPr>
              <a:t>🟠 High-cost smart cookers make automation inaccessible for many households.</a:t>
            </a:r>
            <a:br>
              <a:rPr lang="en" sz="1200">
                <a:solidFill>
                  <a:schemeClr val="dk1"/>
                </a:solidFill>
              </a:rPr>
            </a:br>
            <a:r>
              <a:rPr lang="en" sz="1200">
                <a:solidFill>
                  <a:schemeClr val="dk1"/>
                </a:solidFill>
              </a:rPr>
              <a:t> 🟠 The market currently offers limited smart cooking solutions that integrate whistle counting technology, leaving a gap in automation for precise cooking.</a:t>
            </a:r>
            <a:br>
              <a:rPr lang="en" sz="1200">
                <a:solidFill>
                  <a:schemeClr val="dk1"/>
                </a:solidFill>
              </a:rPr>
            </a:br>
            <a:r>
              <a:rPr lang="en" sz="1200">
                <a:solidFill>
                  <a:schemeClr val="dk1"/>
                </a:solidFill>
              </a:rPr>
              <a:t> 🟠 Complex user interfaces make them difficult for non-tech-savvy users.</a:t>
            </a:r>
            <a:endParaRPr sz="1200">
              <a:solidFill>
                <a:schemeClr val="dk1"/>
              </a:solidFill>
            </a:endParaRPr>
          </a:p>
          <a:p>
            <a:pPr indent="0" lvl="0" marL="0" rtl="0" algn="l">
              <a:spcBef>
                <a:spcPts val="1400"/>
              </a:spcBef>
              <a:spcAft>
                <a:spcPts val="0"/>
              </a:spcAft>
              <a:buClr>
                <a:schemeClr val="dk1"/>
              </a:buClr>
              <a:buSzPts val="1100"/>
              <a:buFont typeface="Arial"/>
              <a:buNone/>
            </a:pPr>
            <a:r>
              <a:rPr b="1" lang="en" sz="1200">
                <a:solidFill>
                  <a:schemeClr val="dk1"/>
                </a:solidFill>
              </a:rPr>
              <a:t>Market Need for an Innovative Solution</a:t>
            </a:r>
            <a:endParaRPr b="1" sz="1200">
              <a:solidFill>
                <a:schemeClr val="dk1"/>
              </a:solidFill>
            </a:endParaRPr>
          </a:p>
          <a:p>
            <a:pPr indent="0" lvl="0" marL="0" rtl="0" algn="l">
              <a:spcBef>
                <a:spcPts val="1200"/>
              </a:spcBef>
              <a:spcAft>
                <a:spcPts val="0"/>
              </a:spcAft>
              <a:buClr>
                <a:schemeClr val="dk1"/>
              </a:buClr>
              <a:buSzPts val="1100"/>
              <a:buFont typeface="Arial"/>
              <a:buNone/>
            </a:pPr>
            <a:r>
              <a:rPr lang="en" sz="1200">
                <a:solidFill>
                  <a:schemeClr val="dk1"/>
                </a:solidFill>
              </a:rPr>
              <a:t>✔️ </a:t>
            </a:r>
            <a:r>
              <a:rPr b="1" lang="en" sz="1200">
                <a:solidFill>
                  <a:schemeClr val="dk1"/>
                </a:solidFill>
              </a:rPr>
              <a:t>Affordable Smart Cooking</a:t>
            </a:r>
            <a:r>
              <a:rPr lang="en" sz="1200">
                <a:solidFill>
                  <a:schemeClr val="dk1"/>
                </a:solidFill>
              </a:rPr>
              <a:t> – Households and small restaurants seek cost-effective automation.</a:t>
            </a:r>
            <a:br>
              <a:rPr lang="en" sz="1200">
                <a:solidFill>
                  <a:schemeClr val="dk1"/>
                </a:solidFill>
              </a:rPr>
            </a:br>
            <a:r>
              <a:rPr lang="en" sz="1200">
                <a:solidFill>
                  <a:schemeClr val="dk1"/>
                </a:solidFill>
              </a:rPr>
              <a:t> ✔️ </a:t>
            </a:r>
            <a:r>
              <a:rPr b="1" lang="en" sz="1200">
                <a:solidFill>
                  <a:schemeClr val="dk1"/>
                </a:solidFill>
              </a:rPr>
              <a:t>Precise &amp; Hassle-Free Cooking</a:t>
            </a:r>
            <a:r>
              <a:rPr lang="en" sz="1200">
                <a:solidFill>
                  <a:schemeClr val="dk1"/>
                </a:solidFill>
              </a:rPr>
              <a:t> – Automated whistle detection ensures consistent results.</a:t>
            </a:r>
            <a:br>
              <a:rPr lang="en" sz="1200">
                <a:solidFill>
                  <a:schemeClr val="dk1"/>
                </a:solidFill>
              </a:rPr>
            </a:br>
            <a:r>
              <a:rPr lang="en" sz="1200">
                <a:solidFill>
                  <a:schemeClr val="dk1"/>
                </a:solidFill>
              </a:rPr>
              <a:t> ✔️ </a:t>
            </a:r>
            <a:r>
              <a:rPr b="1" lang="en" sz="1200">
                <a:solidFill>
                  <a:schemeClr val="dk1"/>
                </a:solidFill>
              </a:rPr>
              <a:t>Energy-Efficient &amp; Safe</a:t>
            </a:r>
            <a:r>
              <a:rPr lang="en" sz="1200">
                <a:solidFill>
                  <a:schemeClr val="dk1"/>
                </a:solidFill>
              </a:rPr>
              <a:t> – Auto switch-off prevents overheating, reducing electricity and gas consumption.</a:t>
            </a:r>
            <a:endParaRPr sz="1200">
              <a:solidFill>
                <a:schemeClr val="dk1"/>
              </a:solidFill>
            </a:endParaRPr>
          </a:p>
          <a:p>
            <a:pPr indent="0" lvl="0" marL="0" rtl="0" algn="l">
              <a:spcBef>
                <a:spcPts val="1200"/>
              </a:spcBef>
              <a:spcAft>
                <a:spcPts val="0"/>
              </a:spcAft>
              <a:buClr>
                <a:schemeClr val="dk1"/>
              </a:buClr>
              <a:buSzPts val="1100"/>
              <a:buFont typeface="Arial"/>
              <a:buNone/>
            </a:pPr>
            <a:r>
              <a:rPr b="1" lang="en" sz="1200">
                <a:solidFill>
                  <a:schemeClr val="dk1"/>
                </a:solidFill>
              </a:rPr>
              <a:t>Key Opportunity</a:t>
            </a:r>
            <a:r>
              <a:rPr lang="en" sz="1200">
                <a:solidFill>
                  <a:schemeClr val="dk1"/>
                </a:solidFill>
              </a:rPr>
              <a:t>:</a:t>
            </a:r>
            <a:endParaRPr sz="1200">
              <a:solidFill>
                <a:schemeClr val="dk1"/>
              </a:solidFill>
            </a:endParaRPr>
          </a:p>
          <a:p>
            <a:pPr indent="-304800" lvl="0" marL="457200" rtl="0" algn="l">
              <a:spcBef>
                <a:spcPts val="1200"/>
              </a:spcBef>
              <a:spcAft>
                <a:spcPts val="0"/>
              </a:spcAft>
              <a:buClr>
                <a:schemeClr val="dk1"/>
              </a:buClr>
              <a:buSzPts val="1200"/>
              <a:buChar char="●"/>
            </a:pPr>
            <a:r>
              <a:rPr lang="en" sz="1200">
                <a:solidFill>
                  <a:schemeClr val="dk1"/>
                </a:solidFill>
              </a:rPr>
              <a:t>A cost-effective, user-friendly, and smart whistle-counting cooker with an </a:t>
            </a:r>
            <a:r>
              <a:rPr b="1" lang="en" sz="1200">
                <a:solidFill>
                  <a:schemeClr val="dk1"/>
                </a:solidFill>
              </a:rPr>
              <a:t>auto switch-off</a:t>
            </a:r>
            <a:r>
              <a:rPr lang="en" sz="1200">
                <a:solidFill>
                  <a:schemeClr val="dk1"/>
                </a:solidFill>
              </a:rPr>
              <a:t> feature that automates cooking, enhances safety, reduces energy wastage, and ensures precision without constant supervision.</a:t>
            </a:r>
            <a:endParaRPr sz="1200">
              <a:solidFill>
                <a:schemeClr val="dk1"/>
              </a:solidFill>
              <a:latin typeface="Times New Roman"/>
              <a:ea typeface="Times New Roman"/>
              <a:cs typeface="Times New Roman"/>
              <a:sym typeface="Times New Roman"/>
            </a:endParaRPr>
          </a:p>
        </p:txBody>
      </p:sp>
      <p:sp>
        <p:nvSpPr>
          <p:cNvPr id="175" name="Google Shape;175;p31"/>
          <p:cNvSpPr txBox="1"/>
          <p:nvPr/>
        </p:nvSpPr>
        <p:spPr>
          <a:xfrm>
            <a:off x="155000" y="75425"/>
            <a:ext cx="3159000" cy="35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Gap analysis</a:t>
            </a:r>
            <a:endParaRPr sz="1800">
              <a:solidFill>
                <a:schemeClr val="dk2"/>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4"/>
          <p:cNvPicPr preferRelativeResize="0"/>
          <p:nvPr/>
        </p:nvPicPr>
        <p:blipFill>
          <a:blip r:embed="rId3">
            <a:alphaModFix/>
          </a:blip>
          <a:stretch>
            <a:fillRect/>
          </a:stretch>
        </p:blipFill>
        <p:spPr>
          <a:xfrm>
            <a:off x="304800" y="827725"/>
            <a:ext cx="4087176" cy="4087176"/>
          </a:xfrm>
          <a:prstGeom prst="rect">
            <a:avLst/>
          </a:prstGeom>
          <a:noFill/>
          <a:ln>
            <a:noFill/>
          </a:ln>
        </p:spPr>
      </p:pic>
      <p:pic>
        <p:nvPicPr>
          <p:cNvPr id="60" name="Google Shape;60;p14"/>
          <p:cNvPicPr preferRelativeResize="0"/>
          <p:nvPr/>
        </p:nvPicPr>
        <p:blipFill>
          <a:blip r:embed="rId4">
            <a:alphaModFix/>
          </a:blip>
          <a:stretch>
            <a:fillRect/>
          </a:stretch>
        </p:blipFill>
        <p:spPr>
          <a:xfrm>
            <a:off x="4696776" y="827725"/>
            <a:ext cx="4087176" cy="4087176"/>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2"/>
          <p:cNvSpPr txBox="1"/>
          <p:nvPr/>
        </p:nvSpPr>
        <p:spPr>
          <a:xfrm>
            <a:off x="0" y="0"/>
            <a:ext cx="56274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1"/>
                </a:solidFill>
                <a:latin typeface="Times New Roman"/>
                <a:ea typeface="Times New Roman"/>
                <a:cs typeface="Times New Roman"/>
                <a:sym typeface="Times New Roman"/>
              </a:rPr>
              <a:t>P - Product (Description, Overview)</a:t>
            </a:r>
            <a:endParaRPr sz="2800">
              <a:solidFill>
                <a:schemeClr val="dk1"/>
              </a:solidFill>
              <a:latin typeface="Times New Roman"/>
              <a:ea typeface="Times New Roman"/>
              <a:cs typeface="Times New Roman"/>
              <a:sym typeface="Times New Roman"/>
            </a:endParaRPr>
          </a:p>
        </p:txBody>
      </p:sp>
      <p:sp>
        <p:nvSpPr>
          <p:cNvPr id="181" name="Google Shape;181;p32"/>
          <p:cNvSpPr txBox="1"/>
          <p:nvPr/>
        </p:nvSpPr>
        <p:spPr>
          <a:xfrm>
            <a:off x="381000" y="1143000"/>
            <a:ext cx="8304900" cy="320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a:solidFill>
                  <a:schemeClr val="dk1"/>
                </a:solidFill>
                <a:latin typeface="Times New Roman"/>
                <a:ea typeface="Times New Roman"/>
                <a:cs typeface="Times New Roman"/>
                <a:sym typeface="Times New Roman"/>
              </a:rPr>
              <a:t>Overview of the Smart Cooker Whistle Counter</a:t>
            </a:r>
            <a:endParaRPr b="1">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sz="1300">
                <a:solidFill>
                  <a:schemeClr val="dk1"/>
                </a:solidFill>
                <a:latin typeface="Times New Roman"/>
                <a:ea typeface="Times New Roman"/>
                <a:cs typeface="Times New Roman"/>
                <a:sym typeface="Times New Roman"/>
              </a:rPr>
              <a:t>The Smart Cooker Whistle Counter is an innovative kitchen solution designed to enhance convenience, precision, and safety in pressure cooking. This system automates whistle counting and integrates an auto switch-off feature, ensuring perfectly cooked meals while reducing manual effort and energy consumption.</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400"/>
              </a:spcBef>
              <a:spcAft>
                <a:spcPts val="0"/>
              </a:spcAft>
              <a:buNone/>
            </a:pPr>
            <a:r>
              <a:rPr b="1" lang="en">
                <a:solidFill>
                  <a:schemeClr val="dk1"/>
                </a:solidFill>
                <a:latin typeface="Times New Roman"/>
                <a:ea typeface="Times New Roman"/>
                <a:cs typeface="Times New Roman"/>
                <a:sym typeface="Times New Roman"/>
              </a:rPr>
              <a:t>Key Features:</a:t>
            </a:r>
            <a:endParaRPr b="1">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b="1" lang="en" sz="1300">
                <a:solidFill>
                  <a:schemeClr val="dk1"/>
                </a:solidFill>
                <a:latin typeface="Times New Roman"/>
                <a:ea typeface="Times New Roman"/>
                <a:cs typeface="Times New Roman"/>
                <a:sym typeface="Times New Roman"/>
              </a:rPr>
              <a:t>✅ Automated Whistle Counting – </a:t>
            </a:r>
            <a:r>
              <a:rPr lang="en" sz="1300">
                <a:solidFill>
                  <a:schemeClr val="dk1"/>
                </a:solidFill>
                <a:latin typeface="Times New Roman"/>
                <a:ea typeface="Times New Roman"/>
                <a:cs typeface="Times New Roman"/>
                <a:sym typeface="Times New Roman"/>
              </a:rPr>
              <a:t>Accurately detects and counts whistles for precise cooking.</a:t>
            </a:r>
            <a:br>
              <a:rPr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Auto Switch-Off – </a:t>
            </a:r>
            <a:r>
              <a:rPr lang="en" sz="1300">
                <a:solidFill>
                  <a:schemeClr val="dk1"/>
                </a:solidFill>
                <a:latin typeface="Times New Roman"/>
                <a:ea typeface="Times New Roman"/>
                <a:cs typeface="Times New Roman"/>
                <a:sym typeface="Times New Roman"/>
              </a:rPr>
              <a:t>Turns off heat automatically after the required whistles, preventing overcooking.</a:t>
            </a:r>
            <a:br>
              <a:rPr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User-Friendly Interface – </a:t>
            </a:r>
            <a:r>
              <a:rPr lang="en" sz="1300">
                <a:solidFill>
                  <a:schemeClr val="dk1"/>
                </a:solidFill>
                <a:latin typeface="Times New Roman"/>
                <a:ea typeface="Times New Roman"/>
                <a:cs typeface="Times New Roman"/>
                <a:sym typeface="Times New Roman"/>
              </a:rPr>
              <a:t>Simple controls for easy operation, even for beginners.</a:t>
            </a:r>
            <a:br>
              <a:rPr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Multi-Recipe Compatibility –</a:t>
            </a:r>
            <a:r>
              <a:rPr lang="en" sz="1300">
                <a:solidFill>
                  <a:schemeClr val="dk1"/>
                </a:solidFill>
                <a:latin typeface="Times New Roman"/>
                <a:ea typeface="Times New Roman"/>
                <a:cs typeface="Times New Roman"/>
                <a:sym typeface="Times New Roman"/>
              </a:rPr>
              <a:t> Supports various cooking settings for different dishes.</a:t>
            </a:r>
            <a:br>
              <a:rPr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Energy Efficiency – </a:t>
            </a:r>
            <a:r>
              <a:rPr lang="en" sz="1300">
                <a:solidFill>
                  <a:schemeClr val="dk1"/>
                </a:solidFill>
                <a:latin typeface="Times New Roman"/>
                <a:ea typeface="Times New Roman"/>
                <a:cs typeface="Times New Roman"/>
                <a:sym typeface="Times New Roman"/>
              </a:rPr>
              <a:t>Reduces electricity usage by stopping heat at the right time.</a:t>
            </a:r>
            <a:br>
              <a:rPr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Safety Features – </a:t>
            </a:r>
            <a:r>
              <a:rPr lang="en" sz="1300">
                <a:solidFill>
                  <a:schemeClr val="dk1"/>
                </a:solidFill>
                <a:latin typeface="Times New Roman"/>
                <a:ea typeface="Times New Roman"/>
                <a:cs typeface="Times New Roman"/>
                <a:sym typeface="Times New Roman"/>
              </a:rPr>
              <a:t>Prevents overheating, reducing risks of accidents in the kitchen.</a:t>
            </a:r>
            <a:endParaRPr sz="1300">
              <a:solidFill>
                <a:schemeClr val="dk1"/>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33"/>
          <p:cNvSpPr txBox="1"/>
          <p:nvPr/>
        </p:nvSpPr>
        <p:spPr>
          <a:xfrm>
            <a:off x="4419600" y="838200"/>
            <a:ext cx="4209900" cy="3140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500">
                <a:solidFill>
                  <a:srgbClr val="000000"/>
                </a:solidFill>
                <a:latin typeface="Times New Roman"/>
                <a:ea typeface="Times New Roman"/>
                <a:cs typeface="Times New Roman"/>
                <a:sym typeface="Times New Roman"/>
              </a:rPr>
              <a:t>💡 Why Choose the Smart Cooker Whistle Counter?</a:t>
            </a:r>
            <a:endParaRPr b="1" sz="1500">
              <a:solidFill>
                <a:srgbClr val="000000"/>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b="1" lang="en" sz="1300">
                <a:solidFill>
                  <a:srgbClr val="000000"/>
                </a:solidFill>
                <a:latin typeface="Times New Roman"/>
                <a:ea typeface="Times New Roman"/>
                <a:cs typeface="Times New Roman"/>
                <a:sym typeface="Times New Roman"/>
              </a:rPr>
              <a:t>✅ Hands-Free Cooking – No need for constant supervision; ensures perfect cooking.</a:t>
            </a:r>
            <a:br>
              <a:rPr b="1" lang="en" sz="1300">
                <a:solidFill>
                  <a:srgbClr val="000000"/>
                </a:solidFill>
                <a:latin typeface="Times New Roman"/>
                <a:ea typeface="Times New Roman"/>
                <a:cs typeface="Times New Roman"/>
                <a:sym typeface="Times New Roman"/>
              </a:rPr>
            </a:br>
            <a:r>
              <a:rPr b="1" lang="en" sz="1300">
                <a:solidFill>
                  <a:srgbClr val="000000"/>
                </a:solidFill>
                <a:latin typeface="Times New Roman"/>
                <a:ea typeface="Times New Roman"/>
                <a:cs typeface="Times New Roman"/>
                <a:sym typeface="Times New Roman"/>
              </a:rPr>
              <a:t> ✅ Consistent &amp; Precise Results – Automatically counts whistles for accurate cooking.</a:t>
            </a:r>
            <a:br>
              <a:rPr b="1" lang="en" sz="1300">
                <a:solidFill>
                  <a:srgbClr val="000000"/>
                </a:solidFill>
                <a:latin typeface="Times New Roman"/>
                <a:ea typeface="Times New Roman"/>
                <a:cs typeface="Times New Roman"/>
                <a:sym typeface="Times New Roman"/>
              </a:rPr>
            </a:br>
            <a:r>
              <a:rPr b="1" lang="en" sz="1300">
                <a:solidFill>
                  <a:srgbClr val="000000"/>
                </a:solidFill>
                <a:latin typeface="Times New Roman"/>
                <a:ea typeface="Times New Roman"/>
                <a:cs typeface="Times New Roman"/>
                <a:sym typeface="Times New Roman"/>
              </a:rPr>
              <a:t> ✅ Enhanced Safety – Prevents overcooking and overheating with an auto switch-off feature.</a:t>
            </a:r>
            <a:br>
              <a:rPr b="1" lang="en" sz="1300">
                <a:solidFill>
                  <a:srgbClr val="000000"/>
                </a:solidFill>
                <a:latin typeface="Times New Roman"/>
                <a:ea typeface="Times New Roman"/>
                <a:cs typeface="Times New Roman"/>
                <a:sym typeface="Times New Roman"/>
              </a:rPr>
            </a:br>
            <a:r>
              <a:rPr b="1" lang="en" sz="1300">
                <a:solidFill>
                  <a:srgbClr val="000000"/>
                </a:solidFill>
                <a:latin typeface="Times New Roman"/>
                <a:ea typeface="Times New Roman"/>
                <a:cs typeface="Times New Roman"/>
                <a:sym typeface="Times New Roman"/>
              </a:rPr>
              <a:t> ✅ Energy-Efficient – Reduces gas and electricity usage, saving on utility costs.</a:t>
            </a:r>
            <a:br>
              <a:rPr b="1" lang="en" sz="1300">
                <a:solidFill>
                  <a:srgbClr val="000000"/>
                </a:solidFill>
                <a:latin typeface="Times New Roman"/>
                <a:ea typeface="Times New Roman"/>
                <a:cs typeface="Times New Roman"/>
                <a:sym typeface="Times New Roman"/>
              </a:rPr>
            </a:br>
            <a:r>
              <a:rPr b="1" lang="en" sz="1300">
                <a:solidFill>
                  <a:srgbClr val="000000"/>
                </a:solidFill>
                <a:latin typeface="Times New Roman"/>
                <a:ea typeface="Times New Roman"/>
                <a:cs typeface="Times New Roman"/>
                <a:sym typeface="Times New Roman"/>
              </a:rPr>
              <a:t> ✅ User-Friendly &amp; Affordable – Smart automation at a budget-friendly price.</a:t>
            </a:r>
            <a:endParaRPr b="1" sz="1300">
              <a:solidFill>
                <a:srgbClr val="000000"/>
              </a:solidFill>
              <a:latin typeface="Times New Roman"/>
              <a:ea typeface="Times New Roman"/>
              <a:cs typeface="Times New Roman"/>
              <a:sym typeface="Times New Roman"/>
            </a:endParaRPr>
          </a:p>
        </p:txBody>
      </p:sp>
      <p:sp>
        <p:nvSpPr>
          <p:cNvPr id="187" name="Google Shape;187;p33"/>
          <p:cNvSpPr txBox="1"/>
          <p:nvPr/>
        </p:nvSpPr>
        <p:spPr>
          <a:xfrm>
            <a:off x="609600" y="838200"/>
            <a:ext cx="3279600" cy="291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700">
                <a:solidFill>
                  <a:srgbClr val="000000"/>
                </a:solidFill>
                <a:latin typeface="Times New Roman"/>
                <a:ea typeface="Times New Roman"/>
                <a:cs typeface="Times New Roman"/>
                <a:sym typeface="Times New Roman"/>
              </a:rPr>
              <a:t>Applications:</a:t>
            </a:r>
            <a:endParaRPr b="1" sz="1700">
              <a:solidFill>
                <a:srgbClr val="000000"/>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lang="en" sz="1300">
                <a:solidFill>
                  <a:srgbClr val="000000"/>
                </a:solidFill>
                <a:latin typeface="Times New Roman"/>
                <a:ea typeface="Times New Roman"/>
                <a:cs typeface="Times New Roman"/>
                <a:sym typeface="Times New Roman"/>
              </a:rPr>
              <a:t>🏭 </a:t>
            </a:r>
            <a:r>
              <a:rPr b="1" lang="en" sz="1300">
                <a:solidFill>
                  <a:srgbClr val="000000"/>
                </a:solidFill>
                <a:latin typeface="Times New Roman"/>
                <a:ea typeface="Times New Roman"/>
                <a:cs typeface="Times New Roman"/>
                <a:sym typeface="Times New Roman"/>
              </a:rPr>
              <a:t>Electrical &amp; Electronics Industry</a:t>
            </a:r>
            <a:r>
              <a:rPr lang="en" sz="1300">
                <a:solidFill>
                  <a:srgbClr val="000000"/>
                </a:solidFill>
                <a:latin typeface="Times New Roman"/>
                <a:ea typeface="Times New Roman"/>
                <a:cs typeface="Times New Roman"/>
                <a:sym typeface="Times New Roman"/>
              </a:rPr>
              <a:t> – Cutting wires for circuit boards and electrical panels.</a:t>
            </a:r>
            <a:br>
              <a:rPr lang="en" sz="1300">
                <a:solidFill>
                  <a:srgbClr val="000000"/>
                </a:solidFill>
                <a:latin typeface="Times New Roman"/>
                <a:ea typeface="Times New Roman"/>
                <a:cs typeface="Times New Roman"/>
                <a:sym typeface="Times New Roman"/>
              </a:rPr>
            </a:br>
            <a:r>
              <a:rPr lang="en" sz="1300">
                <a:solidFill>
                  <a:srgbClr val="000000"/>
                </a:solidFill>
                <a:latin typeface="Times New Roman"/>
                <a:ea typeface="Times New Roman"/>
                <a:cs typeface="Times New Roman"/>
                <a:sym typeface="Times New Roman"/>
              </a:rPr>
              <a:t>⚙️ </a:t>
            </a:r>
            <a:r>
              <a:rPr b="1" lang="en" sz="1300">
                <a:solidFill>
                  <a:srgbClr val="000000"/>
                </a:solidFill>
                <a:latin typeface="Times New Roman"/>
                <a:ea typeface="Times New Roman"/>
                <a:cs typeface="Times New Roman"/>
                <a:sym typeface="Times New Roman"/>
              </a:rPr>
              <a:t>Manufacturing &amp; Automation</a:t>
            </a:r>
            <a:r>
              <a:rPr lang="en" sz="1300">
                <a:solidFill>
                  <a:srgbClr val="000000"/>
                </a:solidFill>
                <a:latin typeface="Times New Roman"/>
                <a:ea typeface="Times New Roman"/>
                <a:cs typeface="Times New Roman"/>
                <a:sym typeface="Times New Roman"/>
              </a:rPr>
              <a:t> – Mass production of uniform wire lengths.</a:t>
            </a:r>
            <a:br>
              <a:rPr lang="en" sz="1300">
                <a:solidFill>
                  <a:srgbClr val="000000"/>
                </a:solidFill>
                <a:latin typeface="Times New Roman"/>
                <a:ea typeface="Times New Roman"/>
                <a:cs typeface="Times New Roman"/>
                <a:sym typeface="Times New Roman"/>
              </a:rPr>
            </a:br>
            <a:r>
              <a:rPr lang="en" sz="1300">
                <a:solidFill>
                  <a:srgbClr val="000000"/>
                </a:solidFill>
                <a:latin typeface="Times New Roman"/>
                <a:ea typeface="Times New Roman"/>
                <a:cs typeface="Times New Roman"/>
                <a:sym typeface="Times New Roman"/>
              </a:rPr>
              <a:t>🔬 </a:t>
            </a:r>
            <a:r>
              <a:rPr b="1" lang="en" sz="1300">
                <a:solidFill>
                  <a:srgbClr val="000000"/>
                </a:solidFill>
                <a:latin typeface="Times New Roman"/>
                <a:ea typeface="Times New Roman"/>
                <a:cs typeface="Times New Roman"/>
                <a:sym typeface="Times New Roman"/>
              </a:rPr>
              <a:t>DIY &amp; Prototyping</a:t>
            </a:r>
            <a:r>
              <a:rPr lang="en" sz="1300">
                <a:solidFill>
                  <a:srgbClr val="000000"/>
                </a:solidFill>
                <a:latin typeface="Times New Roman"/>
                <a:ea typeface="Times New Roman"/>
                <a:cs typeface="Times New Roman"/>
                <a:sym typeface="Times New Roman"/>
              </a:rPr>
              <a:t> – Hobbyists and small businesses needing precision cuts.</a:t>
            </a:r>
            <a:br>
              <a:rPr lang="en" sz="1300">
                <a:solidFill>
                  <a:srgbClr val="000000"/>
                </a:solidFill>
                <a:latin typeface="Times New Roman"/>
                <a:ea typeface="Times New Roman"/>
                <a:cs typeface="Times New Roman"/>
                <a:sym typeface="Times New Roman"/>
              </a:rPr>
            </a:br>
            <a:r>
              <a:rPr lang="en" sz="1300">
                <a:solidFill>
                  <a:srgbClr val="000000"/>
                </a:solidFill>
                <a:latin typeface="Times New Roman"/>
                <a:ea typeface="Times New Roman"/>
                <a:cs typeface="Times New Roman"/>
                <a:sym typeface="Times New Roman"/>
              </a:rPr>
              <a:t>🚗 </a:t>
            </a:r>
            <a:r>
              <a:rPr b="1" lang="en" sz="1300">
                <a:solidFill>
                  <a:srgbClr val="000000"/>
                </a:solidFill>
                <a:latin typeface="Times New Roman"/>
                <a:ea typeface="Times New Roman"/>
                <a:cs typeface="Times New Roman"/>
                <a:sym typeface="Times New Roman"/>
              </a:rPr>
              <a:t>Automotive &amp; Aerospace Wiring</a:t>
            </a:r>
            <a:r>
              <a:rPr lang="en" sz="1300">
                <a:solidFill>
                  <a:srgbClr val="000000"/>
                </a:solidFill>
                <a:latin typeface="Times New Roman"/>
                <a:ea typeface="Times New Roman"/>
                <a:cs typeface="Times New Roman"/>
                <a:sym typeface="Times New Roman"/>
              </a:rPr>
              <a:t> – Precision-cut wires for harnesses and electrical systems.</a:t>
            </a:r>
            <a:endParaRPr sz="1300">
              <a:solidFill>
                <a:srgbClr val="000000"/>
              </a:solidFill>
              <a:latin typeface="Times New Roman"/>
              <a:ea typeface="Times New Roman"/>
              <a:cs typeface="Times New Roman"/>
              <a:sym typeface="Times New Roman"/>
            </a:endParaRPr>
          </a:p>
        </p:txBody>
      </p:sp>
      <p:cxnSp>
        <p:nvCxnSpPr>
          <p:cNvPr id="188" name="Google Shape;188;p33"/>
          <p:cNvCxnSpPr/>
          <p:nvPr/>
        </p:nvCxnSpPr>
        <p:spPr>
          <a:xfrm>
            <a:off x="4120125" y="671575"/>
            <a:ext cx="53400" cy="3824100"/>
          </a:xfrm>
          <a:prstGeom prst="straightConnector1">
            <a:avLst/>
          </a:prstGeom>
          <a:noFill/>
          <a:ln cap="flat" cmpd="sng" w="9525">
            <a:solidFill>
              <a:srgbClr val="595959"/>
            </a:solidFill>
            <a:prstDash val="solid"/>
            <a:round/>
            <a:headEnd len="med" w="med" type="none"/>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graphicFrame>
        <p:nvGraphicFramePr>
          <p:cNvPr id="193" name="Google Shape;193;p34"/>
          <p:cNvGraphicFramePr/>
          <p:nvPr/>
        </p:nvGraphicFramePr>
        <p:xfrm>
          <a:off x="522175" y="1005725"/>
          <a:ext cx="3000000" cy="3000000"/>
        </p:xfrm>
        <a:graphic>
          <a:graphicData uri="http://schemas.openxmlformats.org/drawingml/2006/table">
            <a:tbl>
              <a:tblPr>
                <a:noFill/>
                <a:tableStyleId>{1028FCF4-12F9-4CB5-A36F-5F3886BA365F}</a:tableStyleId>
              </a:tblPr>
              <a:tblGrid>
                <a:gridCol w="1618900"/>
                <a:gridCol w="2714950"/>
                <a:gridCol w="3680275"/>
              </a:tblGrid>
              <a:tr h="420175">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Criteria</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Traditional Pressure Cooker</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Smart Cooker Whistle Counter with Auto Switch-Off</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Whistle Counting</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Manual, prone to errors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Automated and accurate whistle detection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Cooking Monitoring</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Requires constant supervision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Hands-free operation with automatic alerts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Cooking Accuracy</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Inconsistent, due to manual counting</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Consistent and precise cooking results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Safety</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Risk of overcooking and overheating</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Auto switch-off ensures safe operation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Energy Efficiency</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High energy consumption without control</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Energy-efficient with automatic switch-off</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User Convenience</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Time-consuming and inconvenient</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User-friendly and hassle-free operation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83350">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Technology Integration</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No smart features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Advanced whistle counting and automation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Market Availability</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Widely available</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Limited availability in smart cooking solutions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194" name="Google Shape;194;p34"/>
          <p:cNvSpPr txBox="1"/>
          <p:nvPr/>
        </p:nvSpPr>
        <p:spPr>
          <a:xfrm>
            <a:off x="228600" y="22860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rgbClr val="000000"/>
                </a:solidFill>
              </a:rPr>
              <a:t>COMPARISON</a:t>
            </a:r>
            <a:endParaRPr sz="2800">
              <a:solidFill>
                <a:srgbClr val="000000"/>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35"/>
          <p:cNvSpPr txBox="1"/>
          <p:nvPr/>
        </p:nvSpPr>
        <p:spPr>
          <a:xfrm>
            <a:off x="423225" y="182500"/>
            <a:ext cx="4712400" cy="6078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solidFill>
                  <a:srgbClr val="000000"/>
                </a:solidFill>
                <a:latin typeface="Times New Roman"/>
                <a:ea typeface="Times New Roman"/>
                <a:cs typeface="Times New Roman"/>
                <a:sym typeface="Times New Roman"/>
              </a:rPr>
              <a:t>U - Uniqueness of Your Project</a:t>
            </a:r>
            <a:endParaRPr sz="2800">
              <a:solidFill>
                <a:srgbClr val="000000"/>
              </a:solidFill>
              <a:latin typeface="Times New Roman"/>
              <a:ea typeface="Times New Roman"/>
              <a:cs typeface="Times New Roman"/>
              <a:sym typeface="Times New Roman"/>
            </a:endParaRPr>
          </a:p>
        </p:txBody>
      </p:sp>
      <p:sp>
        <p:nvSpPr>
          <p:cNvPr id="200" name="Google Shape;200;p35"/>
          <p:cNvSpPr txBox="1"/>
          <p:nvPr/>
        </p:nvSpPr>
        <p:spPr>
          <a:xfrm>
            <a:off x="457200" y="914400"/>
            <a:ext cx="35985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rgbClr val="000000"/>
                </a:solidFill>
                <a:latin typeface="Times New Roman"/>
                <a:ea typeface="Times New Roman"/>
                <a:cs typeface="Times New Roman"/>
                <a:sym typeface="Times New Roman"/>
              </a:rPr>
              <a:t>The Smart Cooker Whistle Counter with Auto Shut-Off revolutionizes traditional pressure cooking by automating whistle counting and ensuring precise cooking results. It features a microphone sensor for accurate whistle detection, a buzzer for completion alerts, an LCD display, and an auto shut-off mechanism to enhance safety, convenience, and energy efficiency. This smart solution eliminates manual supervision, prevents overcooking, and optimizes resource usage, making cooking effortless and reliable.</a:t>
            </a:r>
            <a:endParaRPr sz="1300"/>
          </a:p>
        </p:txBody>
      </p:sp>
      <p:sp>
        <p:nvSpPr>
          <p:cNvPr id="201" name="Google Shape;201;p35"/>
          <p:cNvSpPr txBox="1"/>
          <p:nvPr/>
        </p:nvSpPr>
        <p:spPr>
          <a:xfrm>
            <a:off x="4526025" y="762000"/>
            <a:ext cx="4188900" cy="2583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400"/>
              </a:spcBef>
              <a:spcAft>
                <a:spcPts val="0"/>
              </a:spcAft>
              <a:buNone/>
            </a:pPr>
            <a:r>
              <a:rPr b="1" lang="en" sz="1500">
                <a:solidFill>
                  <a:srgbClr val="000000"/>
                </a:solidFill>
                <a:latin typeface="Times New Roman"/>
                <a:ea typeface="Times New Roman"/>
                <a:cs typeface="Times New Roman"/>
                <a:sym typeface="Times New Roman"/>
              </a:rPr>
              <a:t>Key Unique Features</a:t>
            </a:r>
            <a:endParaRPr b="1" sz="1500">
              <a:solidFill>
                <a:srgbClr val="000000"/>
              </a:solidFill>
              <a:latin typeface="Times New Roman"/>
              <a:ea typeface="Times New Roman"/>
              <a:cs typeface="Times New Roman"/>
              <a:sym typeface="Times New Roman"/>
            </a:endParaRPr>
          </a:p>
          <a:p>
            <a:pPr indent="0" lvl="0" marL="0" rtl="0" algn="l">
              <a:lnSpc>
                <a:spcPct val="100000"/>
              </a:lnSpc>
              <a:spcBef>
                <a:spcPts val="1300"/>
              </a:spcBef>
              <a:spcAft>
                <a:spcPts val="1300"/>
              </a:spcAft>
              <a:buNone/>
            </a:pPr>
            <a:r>
              <a:rPr lang="en" sz="1300">
                <a:solidFill>
                  <a:srgbClr val="000000"/>
                </a:solidFill>
                <a:latin typeface="Times New Roman"/>
                <a:ea typeface="Times New Roman"/>
                <a:cs typeface="Times New Roman"/>
                <a:sym typeface="Times New Roman"/>
              </a:rPr>
              <a:t>🔹 💡 </a:t>
            </a:r>
            <a:r>
              <a:rPr b="1" lang="en" sz="1300">
                <a:solidFill>
                  <a:srgbClr val="000000"/>
                </a:solidFill>
                <a:latin typeface="Times New Roman"/>
                <a:ea typeface="Times New Roman"/>
                <a:cs typeface="Times New Roman"/>
                <a:sym typeface="Times New Roman"/>
              </a:rPr>
              <a:t>Fully Automated Whistle Detection &amp; Smart Control</a:t>
            </a:r>
            <a:r>
              <a:rPr lang="en" sz="1300">
                <a:solidFill>
                  <a:srgbClr val="000000"/>
                </a:solidFill>
                <a:latin typeface="Times New Roman"/>
                <a:ea typeface="Times New Roman"/>
                <a:cs typeface="Times New Roman"/>
                <a:sym typeface="Times New Roman"/>
              </a:rPr>
              <a:t> – No manual counting, ensuring precision.</a:t>
            </a:r>
            <a:br>
              <a:rPr lang="en" sz="1300">
                <a:solidFill>
                  <a:srgbClr val="000000"/>
                </a:solidFill>
                <a:latin typeface="Times New Roman"/>
                <a:ea typeface="Times New Roman"/>
                <a:cs typeface="Times New Roman"/>
                <a:sym typeface="Times New Roman"/>
              </a:rPr>
            </a:br>
            <a:r>
              <a:rPr lang="en" sz="1300">
                <a:solidFill>
                  <a:srgbClr val="000000"/>
                </a:solidFill>
                <a:latin typeface="Times New Roman"/>
                <a:ea typeface="Times New Roman"/>
                <a:cs typeface="Times New Roman"/>
                <a:sym typeface="Times New Roman"/>
              </a:rPr>
              <a:t> 🔹 ⚙️ </a:t>
            </a:r>
            <a:r>
              <a:rPr b="1" lang="en" sz="1300">
                <a:solidFill>
                  <a:srgbClr val="000000"/>
                </a:solidFill>
                <a:latin typeface="Times New Roman"/>
                <a:ea typeface="Times New Roman"/>
                <a:cs typeface="Times New Roman"/>
                <a:sym typeface="Times New Roman"/>
              </a:rPr>
              <a:t>Customizable Cooking Settings</a:t>
            </a:r>
            <a:r>
              <a:rPr lang="en" sz="1300">
                <a:solidFill>
                  <a:srgbClr val="000000"/>
                </a:solidFill>
                <a:latin typeface="Times New Roman"/>
                <a:ea typeface="Times New Roman"/>
                <a:cs typeface="Times New Roman"/>
                <a:sym typeface="Times New Roman"/>
              </a:rPr>
              <a:t> – Set whistle count preferences for different recipes.</a:t>
            </a:r>
            <a:br>
              <a:rPr lang="en" sz="1300">
                <a:solidFill>
                  <a:srgbClr val="000000"/>
                </a:solidFill>
                <a:latin typeface="Times New Roman"/>
                <a:ea typeface="Times New Roman"/>
                <a:cs typeface="Times New Roman"/>
                <a:sym typeface="Times New Roman"/>
              </a:rPr>
            </a:br>
            <a:r>
              <a:rPr lang="en" sz="1300">
                <a:solidFill>
                  <a:srgbClr val="000000"/>
                </a:solidFill>
                <a:latin typeface="Times New Roman"/>
                <a:ea typeface="Times New Roman"/>
                <a:cs typeface="Times New Roman"/>
                <a:sym typeface="Times New Roman"/>
              </a:rPr>
              <a:t> 🔹 💰 </a:t>
            </a:r>
            <a:r>
              <a:rPr b="1" lang="en" sz="1300">
                <a:solidFill>
                  <a:srgbClr val="000000"/>
                </a:solidFill>
                <a:latin typeface="Times New Roman"/>
                <a:ea typeface="Times New Roman"/>
                <a:cs typeface="Times New Roman"/>
                <a:sym typeface="Times New Roman"/>
              </a:rPr>
              <a:t>Affordable &amp; Energy-Efficient Solution</a:t>
            </a:r>
            <a:r>
              <a:rPr lang="en" sz="1300">
                <a:solidFill>
                  <a:srgbClr val="000000"/>
                </a:solidFill>
                <a:latin typeface="Times New Roman"/>
                <a:ea typeface="Times New Roman"/>
                <a:cs typeface="Times New Roman"/>
                <a:sym typeface="Times New Roman"/>
              </a:rPr>
              <a:t> – Reduces gas and electricity wastage.</a:t>
            </a:r>
            <a:br>
              <a:rPr lang="en" sz="1300">
                <a:solidFill>
                  <a:srgbClr val="000000"/>
                </a:solidFill>
                <a:latin typeface="Times New Roman"/>
                <a:ea typeface="Times New Roman"/>
                <a:cs typeface="Times New Roman"/>
                <a:sym typeface="Times New Roman"/>
              </a:rPr>
            </a:br>
            <a:r>
              <a:rPr lang="en" sz="1300">
                <a:solidFill>
                  <a:srgbClr val="000000"/>
                </a:solidFill>
                <a:latin typeface="Times New Roman"/>
                <a:ea typeface="Times New Roman"/>
                <a:cs typeface="Times New Roman"/>
                <a:sym typeface="Times New Roman"/>
              </a:rPr>
              <a:t> 🔹 🛡️ </a:t>
            </a:r>
            <a:r>
              <a:rPr b="1" lang="en" sz="1300">
                <a:solidFill>
                  <a:srgbClr val="000000"/>
                </a:solidFill>
                <a:latin typeface="Times New Roman"/>
                <a:ea typeface="Times New Roman"/>
                <a:cs typeface="Times New Roman"/>
                <a:sym typeface="Times New Roman"/>
              </a:rPr>
              <a:t>Enhanced Safety with Auto Shut-Off</a:t>
            </a:r>
            <a:r>
              <a:rPr lang="en" sz="1300">
                <a:solidFill>
                  <a:srgbClr val="000000"/>
                </a:solidFill>
                <a:latin typeface="Times New Roman"/>
                <a:ea typeface="Times New Roman"/>
                <a:cs typeface="Times New Roman"/>
                <a:sym typeface="Times New Roman"/>
              </a:rPr>
              <a:t> – Prevents overcooking and overheating.</a:t>
            </a:r>
            <a:br>
              <a:rPr lang="en" sz="1300">
                <a:solidFill>
                  <a:srgbClr val="000000"/>
                </a:solidFill>
                <a:latin typeface="Times New Roman"/>
                <a:ea typeface="Times New Roman"/>
                <a:cs typeface="Times New Roman"/>
                <a:sym typeface="Times New Roman"/>
              </a:rPr>
            </a:br>
            <a:r>
              <a:rPr lang="en" sz="1300">
                <a:solidFill>
                  <a:srgbClr val="000000"/>
                </a:solidFill>
                <a:latin typeface="Times New Roman"/>
                <a:ea typeface="Times New Roman"/>
                <a:cs typeface="Times New Roman"/>
                <a:sym typeface="Times New Roman"/>
              </a:rPr>
              <a:t> 🔹 🌍 </a:t>
            </a:r>
            <a:r>
              <a:rPr b="1" lang="en" sz="1300">
                <a:solidFill>
                  <a:srgbClr val="000000"/>
                </a:solidFill>
                <a:latin typeface="Times New Roman"/>
                <a:ea typeface="Times New Roman"/>
                <a:cs typeface="Times New Roman"/>
                <a:sym typeface="Times New Roman"/>
              </a:rPr>
              <a:t>Versatile &amp; User-Friendly Design</a:t>
            </a:r>
            <a:r>
              <a:rPr lang="en" sz="1300">
                <a:solidFill>
                  <a:srgbClr val="000000"/>
                </a:solidFill>
                <a:latin typeface="Times New Roman"/>
                <a:ea typeface="Times New Roman"/>
                <a:cs typeface="Times New Roman"/>
                <a:sym typeface="Times New Roman"/>
              </a:rPr>
              <a:t> – Suitable for all pressure cookers, making cooking effortless.</a:t>
            </a:r>
            <a:endParaRPr sz="1300">
              <a:solidFill>
                <a:srgbClr val="000000"/>
              </a:solidFill>
              <a:latin typeface="Times New Roman"/>
              <a:ea typeface="Times New Roman"/>
              <a:cs typeface="Times New Roman"/>
              <a:sym typeface="Times New Roman"/>
            </a:endParaRPr>
          </a:p>
        </p:txBody>
      </p:sp>
      <p:sp>
        <p:nvSpPr>
          <p:cNvPr id="202" name="Google Shape;202;p35"/>
          <p:cNvSpPr txBox="1"/>
          <p:nvPr/>
        </p:nvSpPr>
        <p:spPr>
          <a:xfrm>
            <a:off x="533400" y="3429000"/>
            <a:ext cx="7881900" cy="1167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400"/>
              </a:spcBef>
              <a:spcAft>
                <a:spcPts val="0"/>
              </a:spcAft>
              <a:buNone/>
            </a:pPr>
            <a:r>
              <a:rPr b="1" lang="en">
                <a:solidFill>
                  <a:srgbClr val="000000"/>
                </a:solidFill>
                <a:latin typeface="Times New Roman"/>
                <a:ea typeface="Times New Roman"/>
                <a:cs typeface="Times New Roman"/>
                <a:sym typeface="Times New Roman"/>
              </a:rPr>
              <a:t>Final Thought 💭</a:t>
            </a:r>
            <a:endParaRPr b="1">
              <a:solidFill>
                <a:srgbClr val="000000"/>
              </a:solidFill>
              <a:latin typeface="Times New Roman"/>
              <a:ea typeface="Times New Roman"/>
              <a:cs typeface="Times New Roman"/>
              <a:sym typeface="Times New Roman"/>
            </a:endParaRPr>
          </a:p>
          <a:p>
            <a:pPr indent="0" lvl="0" marL="0" rtl="0" algn="l">
              <a:lnSpc>
                <a:spcPct val="100000"/>
              </a:lnSpc>
              <a:spcBef>
                <a:spcPts val="1300"/>
              </a:spcBef>
              <a:spcAft>
                <a:spcPts val="1300"/>
              </a:spcAft>
              <a:buNone/>
            </a:pPr>
            <a:r>
              <a:rPr lang="en" sz="1300">
                <a:latin typeface="Times New Roman"/>
                <a:ea typeface="Times New Roman"/>
                <a:cs typeface="Times New Roman"/>
                <a:sym typeface="Times New Roman"/>
              </a:rPr>
              <a:t>With its smart automation, affordability, and precision, the Smart Cooker Whistle Counter with Auto Shut-Off is set to revolutionize pressure cooking, making it more convenient, safe, and efficient for households and cooking enthusiasts alike!</a:t>
            </a:r>
            <a:endParaRPr sz="1300">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36"/>
          <p:cNvSpPr txBox="1"/>
          <p:nvPr/>
        </p:nvSpPr>
        <p:spPr>
          <a:xfrm>
            <a:off x="108450" y="1479650"/>
            <a:ext cx="89271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Start     |→| Add Ingredients| →| Set Whistle   | →| Detect Whistle| →     | Auto Shut-Off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&amp; Water            |     | Count            |     | with Sensor     |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Cooking Done | → | Alert with        | → | Release Steam| → |   End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Buzzer &amp; LCD |      | if Needed       |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chemeClr val="dk1"/>
              </a:solidFill>
              <a:latin typeface="Times New Roman"/>
              <a:ea typeface="Times New Roman"/>
              <a:cs typeface="Times New Roman"/>
              <a:sym typeface="Times New Roman"/>
            </a:endParaRPr>
          </a:p>
        </p:txBody>
      </p:sp>
      <p:sp>
        <p:nvSpPr>
          <p:cNvPr id="208" name="Google Shape;208;p36"/>
          <p:cNvSpPr txBox="1"/>
          <p:nvPr/>
        </p:nvSpPr>
        <p:spPr>
          <a:xfrm>
            <a:off x="342900" y="439200"/>
            <a:ext cx="3065100" cy="75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rPr>
              <a:t>Flow diagram</a:t>
            </a:r>
            <a:endParaRPr sz="1800">
              <a:solidFill>
                <a:schemeClr val="dk2"/>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37"/>
          <p:cNvPicPr preferRelativeResize="0"/>
          <p:nvPr/>
        </p:nvPicPr>
        <p:blipFill>
          <a:blip r:embed="rId3">
            <a:alphaModFix/>
          </a:blip>
          <a:stretch>
            <a:fillRect/>
          </a:stretch>
        </p:blipFill>
        <p:spPr>
          <a:xfrm>
            <a:off x="4928250" y="2682125"/>
            <a:ext cx="3263326" cy="1829825"/>
          </a:xfrm>
          <a:prstGeom prst="rect">
            <a:avLst/>
          </a:prstGeom>
          <a:noFill/>
          <a:ln>
            <a:noFill/>
          </a:ln>
        </p:spPr>
      </p:pic>
      <p:pic>
        <p:nvPicPr>
          <p:cNvPr id="214" name="Google Shape;214;p37"/>
          <p:cNvPicPr preferRelativeResize="0"/>
          <p:nvPr/>
        </p:nvPicPr>
        <p:blipFill rotWithShape="1">
          <a:blip r:embed="rId4">
            <a:alphaModFix/>
          </a:blip>
          <a:srcRect b="0" l="0" r="0" t="0"/>
          <a:stretch/>
        </p:blipFill>
        <p:spPr>
          <a:xfrm>
            <a:off x="775175" y="2616950"/>
            <a:ext cx="3671750" cy="20633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15"/>
          <p:cNvPicPr preferRelativeResize="0"/>
          <p:nvPr/>
        </p:nvPicPr>
        <p:blipFill>
          <a:blip r:embed="rId3">
            <a:alphaModFix/>
          </a:blip>
          <a:stretch>
            <a:fillRect/>
          </a:stretch>
        </p:blipFill>
        <p:spPr>
          <a:xfrm>
            <a:off x="152400" y="152400"/>
            <a:ext cx="4838700" cy="4838700"/>
          </a:xfrm>
          <a:prstGeom prst="rect">
            <a:avLst/>
          </a:prstGeom>
          <a:noFill/>
          <a:ln>
            <a:noFill/>
          </a:ln>
        </p:spPr>
      </p:pic>
      <p:sp>
        <p:nvSpPr>
          <p:cNvPr id="66" name="Google Shape;66;p15"/>
          <p:cNvSpPr txBox="1"/>
          <p:nvPr/>
        </p:nvSpPr>
        <p:spPr>
          <a:xfrm>
            <a:off x="5330900" y="618925"/>
            <a:ext cx="3000000" cy="3786600"/>
          </a:xfrm>
          <a:prstGeom prst="rect">
            <a:avLst/>
          </a:prstGeom>
          <a:noFill/>
          <a:ln>
            <a:noFill/>
          </a:ln>
        </p:spPr>
        <p:txBody>
          <a:bodyPr anchorCtr="0" anchor="t" bIns="91425" lIns="91425" spcFirstLastPara="1" rIns="91425" wrap="square" tIns="91425">
            <a:spAutoFit/>
          </a:bodyPr>
          <a:lstStyle/>
          <a:p>
            <a:pPr indent="0" lvl="0" marL="0" rtl="0" algn="just">
              <a:spcBef>
                <a:spcPts val="0"/>
              </a:spcBef>
              <a:spcAft>
                <a:spcPts val="0"/>
              </a:spcAft>
              <a:buNone/>
            </a:pPr>
            <a:r>
              <a:rPr lang="en" sz="1300">
                <a:solidFill>
                  <a:schemeClr val="dk1"/>
                </a:solidFill>
                <a:latin typeface="Times New Roman"/>
                <a:ea typeface="Times New Roman"/>
                <a:cs typeface="Times New Roman"/>
                <a:sym typeface="Times New Roman"/>
              </a:rPr>
              <a:t>So;ution:</a:t>
            </a:r>
            <a:endParaRPr sz="13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300">
              <a:solidFill>
                <a:schemeClr val="dk1"/>
              </a:solidFill>
              <a:latin typeface="Times New Roman"/>
              <a:ea typeface="Times New Roman"/>
              <a:cs typeface="Times New Roman"/>
              <a:sym typeface="Times New Roman"/>
            </a:endParaRPr>
          </a:p>
          <a:p>
            <a:pPr indent="0" lvl="0" marL="0" rtl="0" algn="just">
              <a:spcBef>
                <a:spcPts val="0"/>
              </a:spcBef>
              <a:spcAft>
                <a:spcPts val="0"/>
              </a:spcAft>
              <a:buNone/>
            </a:pPr>
            <a:r>
              <a:rPr lang="en" sz="1300">
                <a:solidFill>
                  <a:schemeClr val="dk1"/>
                </a:solidFill>
                <a:latin typeface="Times New Roman"/>
                <a:ea typeface="Times New Roman"/>
                <a:cs typeface="Times New Roman"/>
                <a:sym typeface="Times New Roman"/>
              </a:rPr>
              <a:t>For accurate detection of whistles, sensors that are high-grade with noise cancelation and artificial intelligence-based processing can detect whistles independent of background noises. Compatibility with a variety of pressure cookers and stoves types is made necessary by variable sensitivity settings and multiform smart adapters. Reliability and safety would be enhanced with dual-sensor confirmation, synthesizing vibration sensing and audio detection to avoid misfires. Complications arising with power and connectivity are alleviated with battery backup and offline connectivity to ensure operation at all times. </a:t>
            </a:r>
            <a:endParaRPr sz="1300">
              <a:solidFill>
                <a:schemeClr val="dk1"/>
              </a:solidFill>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sp>
        <p:nvSpPr>
          <p:cNvPr id="71" name="Google Shape;71;p16"/>
          <p:cNvSpPr txBox="1"/>
          <p:nvPr/>
        </p:nvSpPr>
        <p:spPr>
          <a:xfrm>
            <a:off x="326575" y="688125"/>
            <a:ext cx="7536900" cy="247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dk1"/>
                </a:solidFill>
              </a:rPr>
              <a:t>The </a:t>
            </a:r>
            <a:r>
              <a:rPr b="1" lang="en" sz="1100">
                <a:solidFill>
                  <a:schemeClr val="dk1"/>
                </a:solidFill>
              </a:rPr>
              <a:t>Smart Cooker Whistle Counter with Auto Shut-Off</a:t>
            </a:r>
            <a:r>
              <a:rPr lang="en" sz="1100">
                <a:solidFill>
                  <a:schemeClr val="dk1"/>
                </a:solidFill>
              </a:rPr>
              <a:t> is a compact device designed to accurately count cooker whistles using advanced audio and vibration sensors. Once the preset number of whistles is detected, it automatically shuts off the stove using a relay, ensuring perfect cooking every time—without constant monitoring.</a:t>
            </a:r>
            <a:endParaRPr sz="1100">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None/>
            </a:pPr>
            <a:r>
              <a:t/>
            </a:r>
            <a:endParaRPr sz="1100">
              <a:solidFill>
                <a:schemeClr val="dk1"/>
              </a:solidFill>
            </a:endParaRPr>
          </a:p>
          <a:p>
            <a:pPr indent="0" lvl="0" marL="0" rtl="0" algn="l">
              <a:spcBef>
                <a:spcPts val="0"/>
              </a:spcBef>
              <a:spcAft>
                <a:spcPts val="0"/>
              </a:spcAft>
              <a:buNone/>
            </a:pPr>
            <a:r>
              <a:rPr b="1" lang="en" sz="1800">
                <a:solidFill>
                  <a:schemeClr val="dk1"/>
                </a:solidFill>
                <a:latin typeface="Times New Roman"/>
                <a:ea typeface="Times New Roman"/>
                <a:cs typeface="Times New Roman"/>
                <a:sym typeface="Times New Roman"/>
              </a:rPr>
              <a:t>Solution:</a:t>
            </a:r>
            <a:endParaRPr b="1" sz="18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chemeClr val="dk1"/>
              </a:solidFill>
            </a:endParaRPr>
          </a:p>
          <a:p>
            <a:pPr indent="0" lvl="0" marL="0" rtl="0" algn="just">
              <a:spcBef>
                <a:spcPts val="0"/>
              </a:spcBef>
              <a:spcAft>
                <a:spcPts val="0"/>
              </a:spcAft>
              <a:buClr>
                <a:schemeClr val="dk1"/>
              </a:buClr>
              <a:buSzPts val="1100"/>
              <a:buFont typeface="Arial"/>
              <a:buNone/>
            </a:pPr>
            <a:r>
              <a:rPr lang="en" sz="1300">
                <a:solidFill>
                  <a:schemeClr val="dk1"/>
                </a:solidFill>
                <a:latin typeface="Times New Roman"/>
                <a:ea typeface="Times New Roman"/>
                <a:cs typeface="Times New Roman"/>
                <a:sym typeface="Times New Roman"/>
              </a:rPr>
              <a:t>High-quality sensors utilizing noise cancellation and AI algorithms can reliably detect whistles even in noisy environments. Adjustable sensitivity and smart adapters ensure compatibility with different types of pressure cookers and stoves. Dual-sensor technology, integrating vibration and sound detection, enhances reliability and reduces false alarms. An intuitive user interface and easy setup process will encourage greater user adoption and satisfaction.</a:t>
            </a:r>
            <a:endParaRPr sz="11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7"/>
          <p:cNvSpPr txBox="1"/>
          <p:nvPr/>
        </p:nvSpPr>
        <p:spPr>
          <a:xfrm>
            <a:off x="389875" y="345250"/>
            <a:ext cx="8443200" cy="450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133">
                <a:solidFill>
                  <a:srgbClr val="000000"/>
                </a:solidFill>
                <a:latin typeface="Times New Roman"/>
                <a:ea typeface="Times New Roman"/>
                <a:cs typeface="Times New Roman"/>
                <a:sym typeface="Times New Roman"/>
              </a:rPr>
              <a:t>Product Problem:</a:t>
            </a:r>
            <a:endParaRPr b="1" sz="3133">
              <a:solidFill>
                <a:srgbClr val="000000"/>
              </a:solidFill>
              <a:latin typeface="Times New Roman"/>
              <a:ea typeface="Times New Roman"/>
              <a:cs typeface="Times New Roman"/>
              <a:sym typeface="Times New Roman"/>
            </a:endParaRPr>
          </a:p>
          <a:p>
            <a:pPr indent="0" lvl="0" marL="0" rtl="0" algn="just">
              <a:lnSpc>
                <a:spcPct val="115000"/>
              </a:lnSpc>
              <a:spcBef>
                <a:spcPts val="1200"/>
              </a:spcBef>
              <a:spcAft>
                <a:spcPts val="0"/>
              </a:spcAft>
              <a:buNone/>
            </a:pPr>
            <a:r>
              <a:rPr lang="en" sz="1300">
                <a:latin typeface="Times New Roman"/>
                <a:ea typeface="Times New Roman"/>
                <a:cs typeface="Times New Roman"/>
                <a:sym typeface="Times New Roman"/>
              </a:rPr>
              <a:t>A Smart Cooker Whistle Counter with Auto Shut-Off faces challenges like accurate whistle detection due to background noise, requiring advanced sensors. Compatibility issues arise with different pressure cookers and stove types, demanding adaptable designs. Safety concerns include false shut-offs, necessitating dual-sensor verification for reliability. Power supply and connectivity limitations may affect performance, so offline functionality and manual override options are essential. Market acceptance depends on user-friendly interfaces and educating consumers about the benefits of automation in cooking.</a:t>
            </a:r>
            <a:endParaRPr sz="1300">
              <a:latin typeface="Times New Roman"/>
              <a:ea typeface="Times New Roman"/>
              <a:cs typeface="Times New Roman"/>
              <a:sym typeface="Times New Roman"/>
            </a:endParaRPr>
          </a:p>
          <a:p>
            <a:pPr indent="0" lvl="0" marL="0" rtl="0" algn="l">
              <a:lnSpc>
                <a:spcPct val="95000"/>
              </a:lnSpc>
              <a:spcBef>
                <a:spcPts val="1200"/>
              </a:spcBef>
              <a:spcAft>
                <a:spcPts val="0"/>
              </a:spcAft>
              <a:buClr>
                <a:srgbClr val="000000"/>
              </a:buClr>
              <a:buSzPts val="440"/>
              <a:buFont typeface="Arial"/>
              <a:buNone/>
            </a:pPr>
            <a:r>
              <a:rPr b="1" lang="en" sz="2800">
                <a:solidFill>
                  <a:srgbClr val="000000"/>
                </a:solidFill>
                <a:highlight>
                  <a:srgbClr val="FFFFFF"/>
                </a:highlight>
                <a:latin typeface="Times New Roman"/>
                <a:ea typeface="Times New Roman"/>
                <a:cs typeface="Times New Roman"/>
                <a:sym typeface="Times New Roman"/>
              </a:rPr>
              <a:t>Solutions:</a:t>
            </a:r>
            <a:endParaRPr sz="1300">
              <a:solidFill>
                <a:srgbClr val="000000"/>
              </a:solidFill>
              <a:latin typeface="Times New Roman"/>
              <a:ea typeface="Times New Roman"/>
              <a:cs typeface="Times New Roman"/>
              <a:sym typeface="Times New Roman"/>
            </a:endParaRPr>
          </a:p>
          <a:p>
            <a:pPr indent="0" lvl="0" marL="0" rtl="0" algn="just">
              <a:spcBef>
                <a:spcPts val="200"/>
              </a:spcBef>
              <a:spcAft>
                <a:spcPts val="0"/>
              </a:spcAft>
              <a:buNone/>
            </a:pPr>
            <a:r>
              <a:rPr lang="en" sz="1300">
                <a:latin typeface="Times New Roman"/>
                <a:ea typeface="Times New Roman"/>
                <a:cs typeface="Times New Roman"/>
                <a:sym typeface="Times New Roman"/>
              </a:rPr>
              <a:t>High-quality sensors utilizing noise cancellation and AI algorithms can reliably detect whistles even in noisy environments. Adjustable sensitivity and smart adapters ensure compatibility with different types of pressure cookers and stoves. Dual-sensor technology, integrating vibration and sound detection, enhances reliability and reduces false alarms. An intuitive user interface and easy setup process will encourage greater user adoption and satisfaction.</a:t>
            </a:r>
            <a:endParaRPr sz="1300">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8"/>
          <p:cNvSpPr txBox="1"/>
          <p:nvPr/>
        </p:nvSpPr>
        <p:spPr>
          <a:xfrm>
            <a:off x="228600" y="1295400"/>
            <a:ext cx="8739300" cy="308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2800">
                <a:solidFill>
                  <a:schemeClr val="dk1"/>
                </a:solidFill>
              </a:rPr>
              <a:t>Problem Statement</a:t>
            </a:r>
            <a:endParaRPr sz="2800">
              <a:solidFill>
                <a:schemeClr val="dk1"/>
              </a:solidFill>
            </a:endParaRPr>
          </a:p>
          <a:p>
            <a:pPr indent="-342900" lvl="0" marL="342900" rtl="0" algn="just">
              <a:spcBef>
                <a:spcPts val="1200"/>
              </a:spcBef>
              <a:spcAft>
                <a:spcPts val="0"/>
              </a:spcAft>
              <a:buNone/>
            </a:pPr>
            <a:r>
              <a:rPr lang="en">
                <a:solidFill>
                  <a:schemeClr val="dk1"/>
                </a:solidFill>
                <a:latin typeface="Times New Roman"/>
                <a:ea typeface="Times New Roman"/>
                <a:cs typeface="Times New Roman"/>
                <a:sym typeface="Times New Roman"/>
              </a:rPr>
              <a:t>Traditional pressure cookers require constant attention to count whistles and manually switch off the heat, which can result in overcooking or burning food. This process is time-consuming and increases the risk of accidents. For individuals with busy schedules, it becomes difficult to monitor cooking while managing other tasks. Therefore, there is a need for a smart cooker that automatically counts whistles and turns off the heat, ensuring precise cooking and enhanced safety.The absence of automation in whistle counting also makes it difficult for individuals with busy schedules or disabilities to monitor cooking effectively. A smart system integrating </a:t>
            </a:r>
            <a:r>
              <a:rPr b="1" lang="en">
                <a:solidFill>
                  <a:schemeClr val="dk1"/>
                </a:solidFill>
                <a:latin typeface="Times New Roman"/>
                <a:ea typeface="Times New Roman"/>
                <a:cs typeface="Times New Roman"/>
                <a:sym typeface="Times New Roman"/>
              </a:rPr>
              <a:t>sensor-based whistle detection and auto shut-off</a:t>
            </a:r>
            <a:r>
              <a:rPr lang="en">
                <a:solidFill>
                  <a:schemeClr val="dk1"/>
                </a:solidFill>
                <a:latin typeface="Times New Roman"/>
                <a:ea typeface="Times New Roman"/>
                <a:cs typeface="Times New Roman"/>
                <a:sym typeface="Times New Roman"/>
              </a:rPr>
              <a:t> can enhance efficiency, reduce manual effort, and promote energy conservation.</a:t>
            </a:r>
            <a:endParaRPr>
              <a:solidFill>
                <a:schemeClr val="dk1"/>
              </a:solidFill>
              <a:latin typeface="Times New Roman"/>
              <a:ea typeface="Times New Roman"/>
              <a:cs typeface="Times New Roman"/>
              <a:sym typeface="Times New Roman"/>
            </a:endParaRPr>
          </a:p>
          <a:p>
            <a:pPr indent="-342900" lvl="0" marL="342900" rtl="0" algn="l">
              <a:spcBef>
                <a:spcPts val="0"/>
              </a:spcBef>
              <a:spcAft>
                <a:spcPts val="0"/>
              </a:spcAft>
              <a:buNone/>
            </a:pPr>
            <a:r>
              <a:t/>
            </a:r>
            <a:endParaRPr sz="16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2"/>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9"/>
          <p:cNvSpPr txBox="1"/>
          <p:nvPr/>
        </p:nvSpPr>
        <p:spPr>
          <a:xfrm>
            <a:off x="235500" y="198425"/>
            <a:ext cx="2791800" cy="608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2800">
                <a:solidFill>
                  <a:srgbClr val="000000"/>
                </a:solidFill>
              </a:rPr>
              <a:t>User Persona 1</a:t>
            </a:r>
            <a:endParaRPr b="1" sz="2800">
              <a:solidFill>
                <a:srgbClr val="000000"/>
              </a:solidFill>
            </a:endParaRPr>
          </a:p>
        </p:txBody>
      </p:sp>
      <p:sp>
        <p:nvSpPr>
          <p:cNvPr id="87" name="Google Shape;87;p19"/>
          <p:cNvSpPr txBox="1"/>
          <p:nvPr/>
        </p:nvSpPr>
        <p:spPr>
          <a:xfrm>
            <a:off x="152400" y="2743200"/>
            <a:ext cx="2574300" cy="2401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rPr b="1" lang="en" sz="1300">
                <a:solidFill>
                  <a:srgbClr val="000000"/>
                </a:solidFill>
                <a:latin typeface="Times New Roman"/>
                <a:ea typeface="Times New Roman"/>
                <a:cs typeface="Times New Roman"/>
                <a:sym typeface="Times New Roman"/>
              </a:rPr>
              <a:t>1. Name:</a:t>
            </a:r>
            <a:r>
              <a:rPr lang="en" sz="1300">
                <a:solidFill>
                  <a:srgbClr val="000000"/>
                </a:solidFill>
                <a:latin typeface="Times New Roman"/>
                <a:ea typeface="Times New Roman"/>
                <a:cs typeface="Times New Roman"/>
                <a:sym typeface="Times New Roman"/>
              </a:rPr>
              <a:t> Lokesh</a:t>
            </a:r>
            <a:endParaRPr sz="1300">
              <a:solidFill>
                <a:srgbClr val="000000"/>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300">
                <a:solidFill>
                  <a:srgbClr val="000000"/>
                </a:solidFill>
                <a:latin typeface="Times New Roman"/>
                <a:ea typeface="Times New Roman"/>
                <a:cs typeface="Times New Roman"/>
                <a:sym typeface="Times New Roman"/>
              </a:rPr>
              <a:t>2. Age: </a:t>
            </a:r>
            <a:r>
              <a:rPr lang="en" sz="1300">
                <a:solidFill>
                  <a:srgbClr val="000000"/>
                </a:solidFill>
                <a:latin typeface="Times New Roman"/>
                <a:ea typeface="Times New Roman"/>
                <a:cs typeface="Times New Roman"/>
                <a:sym typeface="Times New Roman"/>
              </a:rPr>
              <a:t>25 years</a:t>
            </a:r>
            <a:endParaRPr sz="1300">
              <a:solidFill>
                <a:srgbClr val="000000"/>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300">
                <a:solidFill>
                  <a:srgbClr val="000000"/>
                </a:solidFill>
                <a:latin typeface="Times New Roman"/>
                <a:ea typeface="Times New Roman"/>
                <a:cs typeface="Times New Roman"/>
                <a:sym typeface="Times New Roman"/>
              </a:rPr>
              <a:t>3. Occupation:</a:t>
            </a:r>
            <a:r>
              <a:rPr lang="en" sz="1300">
                <a:solidFill>
                  <a:srgbClr val="000000"/>
                </a:solidFill>
                <a:latin typeface="Times New Roman"/>
                <a:ea typeface="Times New Roman"/>
                <a:cs typeface="Times New Roman"/>
                <a:sym typeface="Times New Roman"/>
              </a:rPr>
              <a:t> Embedded Systems Engineer</a:t>
            </a:r>
            <a:endParaRPr sz="1300">
              <a:solidFill>
                <a:srgbClr val="000000"/>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300">
                <a:solidFill>
                  <a:srgbClr val="000000"/>
                </a:solidFill>
                <a:latin typeface="Times New Roman"/>
                <a:ea typeface="Times New Roman"/>
                <a:cs typeface="Times New Roman"/>
                <a:sym typeface="Times New Roman"/>
              </a:rPr>
              <a:t>4. Education: </a:t>
            </a:r>
            <a:r>
              <a:rPr lang="en" sz="1300">
                <a:solidFill>
                  <a:srgbClr val="000000"/>
                </a:solidFill>
                <a:latin typeface="Times New Roman"/>
                <a:ea typeface="Times New Roman"/>
                <a:cs typeface="Times New Roman"/>
                <a:sym typeface="Times New Roman"/>
              </a:rPr>
              <a:t>Bachelor's Degree in Electronics and Communication Engineering (ECE)</a:t>
            </a:r>
            <a:endParaRPr sz="1300">
              <a:solidFill>
                <a:srgbClr val="000000"/>
              </a:solidFill>
              <a:latin typeface="Times New Roman"/>
              <a:ea typeface="Times New Roman"/>
              <a:cs typeface="Times New Roman"/>
              <a:sym typeface="Times New Roman"/>
            </a:endParaRPr>
          </a:p>
          <a:p>
            <a:pPr indent="0" lvl="0" marL="0" rtl="0" algn="l">
              <a:lnSpc>
                <a:spcPct val="100000"/>
              </a:lnSpc>
              <a:spcBef>
                <a:spcPts val="1200"/>
              </a:spcBef>
              <a:spcAft>
                <a:spcPts val="200"/>
              </a:spcAft>
              <a:buNone/>
            </a:pPr>
            <a:r>
              <a:rPr b="1" lang="en" sz="1300">
                <a:solidFill>
                  <a:srgbClr val="000000"/>
                </a:solidFill>
                <a:latin typeface="Times New Roman"/>
                <a:ea typeface="Times New Roman"/>
                <a:cs typeface="Times New Roman"/>
                <a:sym typeface="Times New Roman"/>
              </a:rPr>
              <a:t>5. Hometown:</a:t>
            </a:r>
            <a:r>
              <a:rPr lang="en" sz="1300">
                <a:solidFill>
                  <a:srgbClr val="000000"/>
                </a:solidFill>
                <a:latin typeface="Times New Roman"/>
                <a:ea typeface="Times New Roman"/>
                <a:cs typeface="Times New Roman"/>
                <a:sym typeface="Times New Roman"/>
              </a:rPr>
              <a:t> Bengaluru, India</a:t>
            </a:r>
            <a:endParaRPr sz="1300">
              <a:solidFill>
                <a:srgbClr val="000000"/>
              </a:solidFill>
              <a:latin typeface="Times New Roman"/>
              <a:ea typeface="Times New Roman"/>
              <a:cs typeface="Times New Roman"/>
              <a:sym typeface="Times New Roman"/>
            </a:endParaRPr>
          </a:p>
        </p:txBody>
      </p:sp>
      <p:cxnSp>
        <p:nvCxnSpPr>
          <p:cNvPr id="88" name="Google Shape;88;p19"/>
          <p:cNvCxnSpPr/>
          <p:nvPr/>
        </p:nvCxnSpPr>
        <p:spPr>
          <a:xfrm>
            <a:off x="2815225" y="949900"/>
            <a:ext cx="23400" cy="4027800"/>
          </a:xfrm>
          <a:prstGeom prst="straightConnector1">
            <a:avLst/>
          </a:prstGeom>
          <a:noFill/>
          <a:ln cap="flat" cmpd="sng" w="9525">
            <a:solidFill>
              <a:srgbClr val="595959"/>
            </a:solidFill>
            <a:prstDash val="solid"/>
            <a:round/>
            <a:headEnd len="med" w="med" type="none"/>
            <a:tailEnd len="med" w="med" type="none"/>
          </a:ln>
        </p:spPr>
      </p:cxnSp>
      <p:sp>
        <p:nvSpPr>
          <p:cNvPr id="89" name="Google Shape;89;p19"/>
          <p:cNvSpPr txBox="1"/>
          <p:nvPr/>
        </p:nvSpPr>
        <p:spPr>
          <a:xfrm>
            <a:off x="2895600" y="457200"/>
            <a:ext cx="2889000" cy="4640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rPr b="1" lang="en" sz="1800">
                <a:solidFill>
                  <a:srgbClr val="000000"/>
                </a:solidFill>
                <a:latin typeface="Times New Roman"/>
                <a:ea typeface="Times New Roman"/>
                <a:cs typeface="Times New Roman"/>
                <a:sym typeface="Times New Roman"/>
              </a:rPr>
              <a:t>  6.Problem Statement :</a:t>
            </a:r>
            <a:endParaRPr b="1" sz="1800">
              <a:solidFill>
                <a:srgbClr val="000000"/>
              </a:solidFill>
              <a:latin typeface="Times New Roman"/>
              <a:ea typeface="Times New Roman"/>
              <a:cs typeface="Times New Roman"/>
              <a:sym typeface="Times New Roman"/>
            </a:endParaRPr>
          </a:p>
          <a:p>
            <a:pPr indent="0" lvl="0" marL="0" rtl="0" algn="just">
              <a:lnSpc>
                <a:spcPct val="100000"/>
              </a:lnSpc>
              <a:spcBef>
                <a:spcPts val="1200"/>
              </a:spcBef>
              <a:spcAft>
                <a:spcPts val="0"/>
              </a:spcAft>
              <a:buNone/>
            </a:pPr>
            <a:r>
              <a:rPr lang="en" sz="1300">
                <a:solidFill>
                  <a:srgbClr val="000000"/>
                </a:solidFill>
                <a:latin typeface="Times New Roman"/>
                <a:ea typeface="Times New Roman"/>
                <a:cs typeface="Times New Roman"/>
                <a:sym typeface="Times New Roman"/>
              </a:rPr>
              <a:t>Lokesh, an undergraduate student, often struggles to manage cooking while focusing on his studies and other tasks. Traditional pressure cookers require constant supervision, making it stressful and time-consuming. A Smart Cooker Whistle Counter with Auto Shut-Off would help Lokesh cook safely and efficiently without needing to monitor whistles, allowing him to focus on his academics and relax with peace of mind.</a:t>
            </a:r>
            <a:endParaRPr b="1" sz="1800">
              <a:solidFill>
                <a:srgbClr val="000000"/>
              </a:solidFill>
              <a:latin typeface="Times New Roman"/>
              <a:ea typeface="Times New Roman"/>
              <a:cs typeface="Times New Roman"/>
              <a:sym typeface="Times New Roman"/>
            </a:endParaRPr>
          </a:p>
          <a:p>
            <a:pPr indent="0" lvl="0" marL="0" rtl="0" algn="l">
              <a:lnSpc>
                <a:spcPct val="100000"/>
              </a:lnSpc>
              <a:spcBef>
                <a:spcPts val="1400"/>
              </a:spcBef>
              <a:spcAft>
                <a:spcPts val="0"/>
              </a:spcAft>
              <a:buNone/>
            </a:pPr>
            <a:r>
              <a:rPr b="1" lang="en" sz="1800">
                <a:solidFill>
                  <a:srgbClr val="000000"/>
                </a:solidFill>
                <a:latin typeface="Times New Roman"/>
                <a:ea typeface="Times New Roman"/>
                <a:cs typeface="Times New Roman"/>
                <a:sym typeface="Times New Roman"/>
              </a:rPr>
              <a:t>7. Goals &amp; Needs:</a:t>
            </a:r>
            <a:endParaRPr b="1" sz="1800">
              <a:solidFill>
                <a:srgbClr val="000000"/>
              </a:solidFill>
              <a:latin typeface="Times New Roman"/>
              <a:ea typeface="Times New Roman"/>
              <a:cs typeface="Times New Roman"/>
              <a:sym typeface="Times New Roman"/>
            </a:endParaRPr>
          </a:p>
          <a:p>
            <a:pPr indent="-311150" lvl="0" marL="457200" rtl="0" algn="l">
              <a:lnSpc>
                <a:spcPct val="100000"/>
              </a:lnSpc>
              <a:spcBef>
                <a:spcPts val="130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Needs a smart cooking assistant that reduces manual effort.</a:t>
            </a:r>
            <a:endParaRPr sz="1300">
              <a:solidFill>
                <a:srgbClr val="000000"/>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Prefers an automated system that ensures consistent food quality.</a:t>
            </a:r>
            <a:endParaRPr sz="1300">
              <a:solidFill>
                <a:srgbClr val="000000"/>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Wants an energy-efficient and safe cooking solution.</a:t>
            </a:r>
            <a:endParaRPr sz="1300">
              <a:solidFill>
                <a:srgbClr val="000000"/>
              </a:solidFill>
              <a:latin typeface="Times New Roman"/>
              <a:ea typeface="Times New Roman"/>
              <a:cs typeface="Times New Roman"/>
              <a:sym typeface="Times New Roman"/>
            </a:endParaRPr>
          </a:p>
        </p:txBody>
      </p:sp>
      <p:cxnSp>
        <p:nvCxnSpPr>
          <p:cNvPr id="90" name="Google Shape;90;p19"/>
          <p:cNvCxnSpPr/>
          <p:nvPr/>
        </p:nvCxnSpPr>
        <p:spPr>
          <a:xfrm flipH="1">
            <a:off x="5886525" y="515400"/>
            <a:ext cx="11400" cy="4614600"/>
          </a:xfrm>
          <a:prstGeom prst="straightConnector1">
            <a:avLst/>
          </a:prstGeom>
          <a:noFill/>
          <a:ln cap="flat" cmpd="sng" w="9525">
            <a:solidFill>
              <a:srgbClr val="595959"/>
            </a:solidFill>
            <a:prstDash val="solid"/>
            <a:round/>
            <a:headEnd len="med" w="med" type="none"/>
            <a:tailEnd len="med" w="med" type="none"/>
          </a:ln>
        </p:spPr>
      </p:cxnSp>
      <p:sp>
        <p:nvSpPr>
          <p:cNvPr id="91" name="Google Shape;91;p19"/>
          <p:cNvSpPr txBox="1"/>
          <p:nvPr/>
        </p:nvSpPr>
        <p:spPr>
          <a:xfrm>
            <a:off x="5943600" y="533400"/>
            <a:ext cx="3039600" cy="43611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400"/>
              </a:spcBef>
              <a:spcAft>
                <a:spcPts val="0"/>
              </a:spcAft>
              <a:buNone/>
            </a:pPr>
            <a:r>
              <a:rPr b="1" lang="en" sz="1800">
                <a:solidFill>
                  <a:srgbClr val="000000"/>
                </a:solidFill>
                <a:latin typeface="Times New Roman"/>
                <a:ea typeface="Times New Roman"/>
                <a:cs typeface="Times New Roman"/>
                <a:sym typeface="Times New Roman"/>
              </a:rPr>
              <a:t>8. Frustrations</a:t>
            </a:r>
            <a:endParaRPr b="1" sz="1800">
              <a:solidFill>
                <a:srgbClr val="000000"/>
              </a:solidFill>
              <a:latin typeface="Times New Roman"/>
              <a:ea typeface="Times New Roman"/>
              <a:cs typeface="Times New Roman"/>
              <a:sym typeface="Times New Roman"/>
            </a:endParaRPr>
          </a:p>
          <a:p>
            <a:pPr indent="-311150" lvl="0" marL="457200" rtl="0" algn="just">
              <a:spcBef>
                <a:spcPts val="130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Constant need to monitor the cooker manually leads to stress and distraction during multitasking.</a:t>
            </a:r>
            <a:endParaRPr sz="1300">
              <a:solidFill>
                <a:srgbClr val="000000"/>
              </a:solidFill>
              <a:latin typeface="Times New Roman"/>
              <a:ea typeface="Times New Roman"/>
              <a:cs typeface="Times New Roman"/>
              <a:sym typeface="Times New Roman"/>
            </a:endParaRPr>
          </a:p>
          <a:p>
            <a:pPr indent="-311150" lvl="0" marL="457200" rtl="0" algn="just">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Fear of overcooking or forgetting to switch off the stove causes anxiety, especially during busy schedules.</a:t>
            </a:r>
            <a:endParaRPr sz="1300">
              <a:solidFill>
                <a:srgbClr val="000000"/>
              </a:solidFill>
              <a:latin typeface="Times New Roman"/>
              <a:ea typeface="Times New Roman"/>
              <a:cs typeface="Times New Roman"/>
              <a:sym typeface="Times New Roman"/>
            </a:endParaRPr>
          </a:p>
          <a:p>
            <a:pPr indent="-311150" lvl="0" marL="457200" rtl="0" algn="just">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Lack of automation in traditional cooking methods limits the user’s ability to relax or focus on other tasks, resulting in mental fatigue.</a:t>
            </a:r>
            <a:endParaRPr sz="1300">
              <a:solidFill>
                <a:srgbClr val="000000"/>
              </a:solidFill>
              <a:latin typeface="Times New Roman"/>
              <a:ea typeface="Times New Roman"/>
              <a:cs typeface="Times New Roman"/>
              <a:sym typeface="Times New Roman"/>
            </a:endParaRPr>
          </a:p>
          <a:p>
            <a:pPr indent="0" lvl="0" marL="0" rtl="0" algn="l">
              <a:lnSpc>
                <a:spcPct val="100000"/>
              </a:lnSpc>
              <a:spcBef>
                <a:spcPts val="1400"/>
              </a:spcBef>
              <a:spcAft>
                <a:spcPts val="0"/>
              </a:spcAft>
              <a:buNone/>
            </a:pPr>
            <a:r>
              <a:rPr b="1" lang="en" sz="1800">
                <a:solidFill>
                  <a:srgbClr val="000000"/>
                </a:solidFill>
                <a:latin typeface="Times New Roman"/>
                <a:ea typeface="Times New Roman"/>
                <a:cs typeface="Times New Roman"/>
                <a:sym typeface="Times New Roman"/>
              </a:rPr>
              <a:t>9. Behavior Patterns:</a:t>
            </a:r>
            <a:endParaRPr b="1" sz="1800">
              <a:solidFill>
                <a:srgbClr val="000000"/>
              </a:solidFill>
              <a:latin typeface="Times New Roman"/>
              <a:ea typeface="Times New Roman"/>
              <a:cs typeface="Times New Roman"/>
              <a:sym typeface="Times New Roman"/>
            </a:endParaRPr>
          </a:p>
          <a:p>
            <a:pPr indent="-304800" lvl="0" marL="457200" rtl="0" algn="l">
              <a:lnSpc>
                <a:spcPct val="100000"/>
              </a:lnSpc>
              <a:spcBef>
                <a:spcPts val="130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Prefers quick cooking methods due to a busy lifestyle.</a:t>
            </a: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Actively researches and adopts new tech-based solutions.</a:t>
            </a: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Shares experiences and reviews on online forums and social media.</a:t>
            </a:r>
            <a:endParaRPr sz="1200">
              <a:solidFill>
                <a:srgbClr val="000000"/>
              </a:solidFill>
              <a:latin typeface="Times New Roman"/>
              <a:ea typeface="Times New Roman"/>
              <a:cs typeface="Times New Roman"/>
              <a:sym typeface="Times New Roman"/>
            </a:endParaRPr>
          </a:p>
        </p:txBody>
      </p:sp>
      <p:pic>
        <p:nvPicPr>
          <p:cNvPr id="92" name="Google Shape;92;p19"/>
          <p:cNvPicPr preferRelativeResize="0"/>
          <p:nvPr/>
        </p:nvPicPr>
        <p:blipFill>
          <a:blip r:embed="rId3">
            <a:alphaModFix/>
          </a:blip>
          <a:stretch>
            <a:fillRect/>
          </a:stretch>
        </p:blipFill>
        <p:spPr>
          <a:xfrm>
            <a:off x="311700" y="762000"/>
            <a:ext cx="1981200" cy="1981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0"/>
          <p:cNvSpPr txBox="1"/>
          <p:nvPr/>
        </p:nvSpPr>
        <p:spPr>
          <a:xfrm>
            <a:off x="0" y="0"/>
            <a:ext cx="3000000" cy="61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200"/>
              </a:spcAft>
              <a:buNone/>
            </a:pPr>
            <a:r>
              <a:rPr b="1" lang="en" sz="2800">
                <a:solidFill>
                  <a:srgbClr val="000000"/>
                </a:solidFill>
              </a:rPr>
              <a:t>User Persona 2</a:t>
            </a:r>
            <a:endParaRPr b="1" sz="2800">
              <a:solidFill>
                <a:srgbClr val="000000"/>
              </a:solidFill>
            </a:endParaRPr>
          </a:p>
        </p:txBody>
      </p:sp>
      <p:pic>
        <p:nvPicPr>
          <p:cNvPr id="98" name="Google Shape;98;p20"/>
          <p:cNvPicPr preferRelativeResize="0"/>
          <p:nvPr/>
        </p:nvPicPr>
        <p:blipFill rotWithShape="1">
          <a:blip r:embed="rId3">
            <a:alphaModFix/>
          </a:blip>
          <a:srcRect b="7252" l="0" r="0" t="0"/>
          <a:stretch/>
        </p:blipFill>
        <p:spPr>
          <a:xfrm>
            <a:off x="225475" y="548000"/>
            <a:ext cx="2078525" cy="1974675"/>
          </a:xfrm>
          <a:prstGeom prst="rect">
            <a:avLst/>
          </a:prstGeom>
          <a:noFill/>
          <a:ln>
            <a:noFill/>
          </a:ln>
        </p:spPr>
      </p:pic>
      <p:sp>
        <p:nvSpPr>
          <p:cNvPr id="99" name="Google Shape;99;p20"/>
          <p:cNvSpPr txBox="1"/>
          <p:nvPr/>
        </p:nvSpPr>
        <p:spPr>
          <a:xfrm>
            <a:off x="-76200" y="2133600"/>
            <a:ext cx="2556300" cy="3109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t/>
            </a: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1200"/>
              </a:spcBef>
              <a:spcAft>
                <a:spcPts val="0"/>
              </a:spcAft>
              <a:buClr>
                <a:srgbClr val="000000"/>
              </a:buClr>
              <a:buSzPts val="1200"/>
              <a:buAutoNum type="arabicPeriod"/>
            </a:pPr>
            <a:r>
              <a:rPr b="1" lang="en" sz="1200">
                <a:solidFill>
                  <a:srgbClr val="000000"/>
                </a:solidFill>
                <a:latin typeface="Times New Roman"/>
                <a:ea typeface="Times New Roman"/>
                <a:cs typeface="Times New Roman"/>
                <a:sym typeface="Times New Roman"/>
              </a:rPr>
              <a:t>Name:</a:t>
            </a:r>
            <a:r>
              <a:rPr lang="en" sz="1200">
                <a:solidFill>
                  <a:srgbClr val="000000"/>
                </a:solidFill>
                <a:latin typeface="Times New Roman"/>
                <a:ea typeface="Times New Roman"/>
                <a:cs typeface="Times New Roman"/>
                <a:sym typeface="Times New Roman"/>
              </a:rPr>
              <a:t> Ananya</a:t>
            </a:r>
            <a:br>
              <a:rPr lang="en" sz="1200">
                <a:solidFill>
                  <a:srgbClr val="000000"/>
                </a:solidFill>
                <a:latin typeface="Times New Roman"/>
                <a:ea typeface="Times New Roman"/>
                <a:cs typeface="Times New Roman"/>
                <a:sym typeface="Times New Roman"/>
              </a:rPr>
            </a:b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AutoNum type="arabicPeriod"/>
            </a:pPr>
            <a:r>
              <a:rPr b="1" lang="en" sz="1200">
                <a:solidFill>
                  <a:srgbClr val="000000"/>
                </a:solidFill>
                <a:latin typeface="Times New Roman"/>
                <a:ea typeface="Times New Roman"/>
                <a:cs typeface="Times New Roman"/>
                <a:sym typeface="Times New Roman"/>
              </a:rPr>
              <a:t>Age:</a:t>
            </a:r>
            <a:r>
              <a:rPr lang="en" sz="1200">
                <a:solidFill>
                  <a:srgbClr val="000000"/>
                </a:solidFill>
                <a:latin typeface="Times New Roman"/>
                <a:ea typeface="Times New Roman"/>
                <a:cs typeface="Times New Roman"/>
                <a:sym typeface="Times New Roman"/>
              </a:rPr>
              <a:t> 23 years</a:t>
            </a:r>
            <a:br>
              <a:rPr lang="en" sz="1200">
                <a:solidFill>
                  <a:srgbClr val="000000"/>
                </a:solidFill>
                <a:latin typeface="Times New Roman"/>
                <a:ea typeface="Times New Roman"/>
                <a:cs typeface="Times New Roman"/>
                <a:sym typeface="Times New Roman"/>
              </a:rPr>
            </a:b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AutoNum type="arabicPeriod"/>
            </a:pPr>
            <a:r>
              <a:rPr b="1" lang="en" sz="1200">
                <a:solidFill>
                  <a:srgbClr val="000000"/>
                </a:solidFill>
                <a:latin typeface="Times New Roman"/>
                <a:ea typeface="Times New Roman"/>
                <a:cs typeface="Times New Roman"/>
                <a:sym typeface="Times New Roman"/>
              </a:rPr>
              <a:t>Occupation:</a:t>
            </a:r>
            <a:r>
              <a:rPr lang="en" sz="1200">
                <a:solidFill>
                  <a:srgbClr val="000000"/>
                </a:solidFill>
                <a:latin typeface="Times New Roman"/>
                <a:ea typeface="Times New Roman"/>
                <a:cs typeface="Times New Roman"/>
                <a:sym typeface="Times New Roman"/>
              </a:rPr>
              <a:t> IoT Product Developer</a:t>
            </a:r>
            <a:br>
              <a:rPr lang="en" sz="1200">
                <a:solidFill>
                  <a:srgbClr val="000000"/>
                </a:solidFill>
                <a:latin typeface="Times New Roman"/>
                <a:ea typeface="Times New Roman"/>
                <a:cs typeface="Times New Roman"/>
                <a:sym typeface="Times New Roman"/>
              </a:rPr>
            </a:b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AutoNum type="arabicPeriod"/>
            </a:pPr>
            <a:r>
              <a:rPr b="1" lang="en" sz="1200">
                <a:solidFill>
                  <a:srgbClr val="000000"/>
                </a:solidFill>
                <a:latin typeface="Times New Roman"/>
                <a:ea typeface="Times New Roman"/>
                <a:cs typeface="Times New Roman"/>
                <a:sym typeface="Times New Roman"/>
              </a:rPr>
              <a:t>Education:</a:t>
            </a:r>
            <a:r>
              <a:rPr lang="en" sz="1200">
                <a:solidFill>
                  <a:srgbClr val="000000"/>
                </a:solidFill>
                <a:latin typeface="Times New Roman"/>
                <a:ea typeface="Times New Roman"/>
                <a:cs typeface="Times New Roman"/>
                <a:sym typeface="Times New Roman"/>
              </a:rPr>
              <a:t> Bachelor’s Degree in Electronics and Communication Engineering (ECE)</a:t>
            </a:r>
            <a:br>
              <a:rPr lang="en" sz="1200">
                <a:solidFill>
                  <a:srgbClr val="000000"/>
                </a:solidFill>
                <a:latin typeface="Times New Roman"/>
                <a:ea typeface="Times New Roman"/>
                <a:cs typeface="Times New Roman"/>
                <a:sym typeface="Times New Roman"/>
              </a:rPr>
            </a:b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AutoNum type="arabicPeriod"/>
            </a:pPr>
            <a:r>
              <a:rPr b="1" lang="en" sz="1200">
                <a:solidFill>
                  <a:srgbClr val="000000"/>
                </a:solidFill>
                <a:latin typeface="Times New Roman"/>
                <a:ea typeface="Times New Roman"/>
                <a:cs typeface="Times New Roman"/>
                <a:sym typeface="Times New Roman"/>
              </a:rPr>
              <a:t>Hometown:</a:t>
            </a:r>
            <a:r>
              <a:rPr lang="en" sz="1200">
                <a:solidFill>
                  <a:srgbClr val="000000"/>
                </a:solidFill>
                <a:latin typeface="Times New Roman"/>
                <a:ea typeface="Times New Roman"/>
                <a:cs typeface="Times New Roman"/>
                <a:sym typeface="Times New Roman"/>
              </a:rPr>
              <a:t> Hyderabad, India</a:t>
            </a:r>
            <a:br>
              <a:rPr lang="en" sz="1200">
                <a:solidFill>
                  <a:srgbClr val="000000"/>
                </a:solidFill>
                <a:latin typeface="Times New Roman"/>
                <a:ea typeface="Times New Roman"/>
                <a:cs typeface="Times New Roman"/>
                <a:sym typeface="Times New Roman"/>
              </a:rPr>
            </a:br>
            <a:endParaRPr sz="1200">
              <a:solidFill>
                <a:srgbClr val="000000"/>
              </a:solidFill>
              <a:latin typeface="Times New Roman"/>
              <a:ea typeface="Times New Roman"/>
              <a:cs typeface="Times New Roman"/>
              <a:sym typeface="Times New Roman"/>
            </a:endParaRPr>
          </a:p>
        </p:txBody>
      </p:sp>
      <p:cxnSp>
        <p:nvCxnSpPr>
          <p:cNvPr id="100" name="Google Shape;100;p20"/>
          <p:cNvCxnSpPr/>
          <p:nvPr/>
        </p:nvCxnSpPr>
        <p:spPr>
          <a:xfrm>
            <a:off x="2586625" y="873700"/>
            <a:ext cx="23400" cy="4027800"/>
          </a:xfrm>
          <a:prstGeom prst="straightConnector1">
            <a:avLst/>
          </a:prstGeom>
          <a:noFill/>
          <a:ln cap="flat" cmpd="sng" w="9525">
            <a:solidFill>
              <a:srgbClr val="595959"/>
            </a:solidFill>
            <a:prstDash val="solid"/>
            <a:round/>
            <a:headEnd len="med" w="med" type="none"/>
            <a:tailEnd len="med" w="med" type="none"/>
          </a:ln>
        </p:spPr>
      </p:cxnSp>
      <p:sp>
        <p:nvSpPr>
          <p:cNvPr id="101" name="Google Shape;101;p20"/>
          <p:cNvSpPr txBox="1"/>
          <p:nvPr/>
        </p:nvSpPr>
        <p:spPr>
          <a:xfrm>
            <a:off x="2640350" y="381000"/>
            <a:ext cx="3077700" cy="47640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1400"/>
              </a:spcBef>
              <a:spcAft>
                <a:spcPts val="0"/>
              </a:spcAft>
              <a:buNone/>
            </a:pPr>
            <a:r>
              <a:rPr b="1" lang="en" sz="1800">
                <a:solidFill>
                  <a:srgbClr val="000000"/>
                </a:solidFill>
                <a:latin typeface="Times New Roman"/>
                <a:ea typeface="Times New Roman"/>
                <a:cs typeface="Times New Roman"/>
                <a:sym typeface="Times New Roman"/>
              </a:rPr>
              <a:t>6. Problem Statement:</a:t>
            </a:r>
            <a:endParaRPr b="1" sz="1800">
              <a:solidFill>
                <a:srgbClr val="000000"/>
              </a:solidFill>
              <a:latin typeface="Times New Roman"/>
              <a:ea typeface="Times New Roman"/>
              <a:cs typeface="Times New Roman"/>
              <a:sym typeface="Times New Roman"/>
            </a:endParaRPr>
          </a:p>
          <a:p>
            <a:pPr indent="0" lvl="0" marL="0" rtl="0" algn="just">
              <a:lnSpc>
                <a:spcPct val="100000"/>
              </a:lnSpc>
              <a:spcBef>
                <a:spcPts val="1200"/>
              </a:spcBef>
              <a:spcAft>
                <a:spcPts val="0"/>
              </a:spcAft>
              <a:buNone/>
            </a:pPr>
            <a:r>
              <a:rPr lang="en" sz="1200">
                <a:solidFill>
                  <a:srgbClr val="000000"/>
                </a:solidFill>
                <a:latin typeface="Times New Roman"/>
                <a:ea typeface="Times New Roman"/>
                <a:cs typeface="Times New Roman"/>
                <a:sym typeface="Times New Roman"/>
              </a:rPr>
              <a:t>Ananya</a:t>
            </a:r>
            <a:r>
              <a:rPr lang="en" sz="1300">
                <a:solidFill>
                  <a:srgbClr val="000000"/>
                </a:solidFill>
                <a:latin typeface="Times New Roman"/>
                <a:ea typeface="Times New Roman"/>
                <a:cs typeface="Times New Roman"/>
                <a:sym typeface="Times New Roman"/>
              </a:rPr>
              <a:t>, a 23-year-old home cook, wants a reliable smart cooker whistle counter with an automatic switch-off feature that helps him cook perfectly without constantly monitoring the cooker. He needs a device that accurately counts whistles and safely turns off the cooker to prevent overcooking or accidents, making cooking easier and stress-free.</a:t>
            </a:r>
            <a:endParaRPr b="1" sz="1300">
              <a:solidFill>
                <a:srgbClr val="000000"/>
              </a:solidFill>
              <a:latin typeface="Times New Roman"/>
              <a:ea typeface="Times New Roman"/>
              <a:cs typeface="Times New Roman"/>
              <a:sym typeface="Times New Roman"/>
            </a:endParaRPr>
          </a:p>
          <a:p>
            <a:pPr indent="0" lvl="0" marL="0" rtl="0" algn="just">
              <a:lnSpc>
                <a:spcPct val="100000"/>
              </a:lnSpc>
              <a:spcBef>
                <a:spcPts val="1400"/>
              </a:spcBef>
              <a:spcAft>
                <a:spcPts val="0"/>
              </a:spcAft>
              <a:buNone/>
            </a:pPr>
            <a:r>
              <a:rPr b="1" lang="en" sz="1300">
                <a:solidFill>
                  <a:srgbClr val="000000"/>
                </a:solidFill>
                <a:latin typeface="Times New Roman"/>
                <a:ea typeface="Times New Roman"/>
                <a:cs typeface="Times New Roman"/>
                <a:sym typeface="Times New Roman"/>
              </a:rPr>
              <a:t>7. Goals &amp; Needs:</a:t>
            </a:r>
            <a:endParaRPr b="1"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130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Needs a </a:t>
            </a:r>
            <a:r>
              <a:rPr b="1" lang="en" sz="1300">
                <a:solidFill>
                  <a:srgbClr val="000000"/>
                </a:solidFill>
                <a:latin typeface="Times New Roman"/>
                <a:ea typeface="Times New Roman"/>
                <a:cs typeface="Times New Roman"/>
                <a:sym typeface="Times New Roman"/>
              </a:rPr>
              <a:t>smart cooker</a:t>
            </a:r>
            <a:r>
              <a:rPr lang="en" sz="1300">
                <a:solidFill>
                  <a:srgbClr val="000000"/>
                </a:solidFill>
                <a:latin typeface="Times New Roman"/>
                <a:ea typeface="Times New Roman"/>
                <a:cs typeface="Times New Roman"/>
                <a:sym typeface="Times New Roman"/>
              </a:rPr>
              <a:t> that </a:t>
            </a:r>
            <a:r>
              <a:rPr b="1" lang="en" sz="1300">
                <a:solidFill>
                  <a:srgbClr val="000000"/>
                </a:solidFill>
                <a:latin typeface="Times New Roman"/>
                <a:ea typeface="Times New Roman"/>
                <a:cs typeface="Times New Roman"/>
                <a:sym typeface="Times New Roman"/>
              </a:rPr>
              <a:t>tracks whistle count</a:t>
            </a:r>
            <a:r>
              <a:rPr lang="en" sz="1300">
                <a:solidFill>
                  <a:srgbClr val="000000"/>
                </a:solidFill>
                <a:latin typeface="Times New Roman"/>
                <a:ea typeface="Times New Roman"/>
                <a:cs typeface="Times New Roman"/>
                <a:sym typeface="Times New Roman"/>
              </a:rPr>
              <a:t> for perfect pressure cooking.</a:t>
            </a:r>
            <a:endParaRPr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Looks for a </a:t>
            </a:r>
            <a:r>
              <a:rPr b="1" lang="en" sz="1300">
                <a:solidFill>
                  <a:srgbClr val="000000"/>
                </a:solidFill>
                <a:latin typeface="Times New Roman"/>
                <a:ea typeface="Times New Roman"/>
                <a:cs typeface="Times New Roman"/>
                <a:sym typeface="Times New Roman"/>
              </a:rPr>
              <a:t>user-friendly device</a:t>
            </a:r>
            <a:r>
              <a:rPr lang="en" sz="1300">
                <a:solidFill>
                  <a:srgbClr val="000000"/>
                </a:solidFill>
                <a:latin typeface="Times New Roman"/>
                <a:ea typeface="Times New Roman"/>
                <a:cs typeface="Times New Roman"/>
                <a:sym typeface="Times New Roman"/>
              </a:rPr>
              <a:t> that prevents overcooking and saves time.</a:t>
            </a:r>
            <a:endParaRPr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Wants a solution that is </a:t>
            </a:r>
            <a:r>
              <a:rPr b="1" lang="en" sz="1300">
                <a:solidFill>
                  <a:srgbClr val="000000"/>
                </a:solidFill>
                <a:latin typeface="Times New Roman"/>
                <a:ea typeface="Times New Roman"/>
                <a:cs typeface="Times New Roman"/>
                <a:sym typeface="Times New Roman"/>
              </a:rPr>
              <a:t>portable, safe, and budget-friendly</a:t>
            </a:r>
            <a:r>
              <a:rPr lang="en" sz="1300">
                <a:solidFill>
                  <a:srgbClr val="000000"/>
                </a:solidFill>
                <a:latin typeface="Times New Roman"/>
                <a:ea typeface="Times New Roman"/>
                <a:cs typeface="Times New Roman"/>
                <a:sym typeface="Times New Roman"/>
              </a:rPr>
              <a:t> for everyday use.</a:t>
            </a:r>
            <a:endParaRPr sz="1300">
              <a:solidFill>
                <a:srgbClr val="000000"/>
              </a:solidFill>
              <a:latin typeface="Times New Roman"/>
              <a:ea typeface="Times New Roman"/>
              <a:cs typeface="Times New Roman"/>
              <a:sym typeface="Times New Roman"/>
            </a:endParaRPr>
          </a:p>
        </p:txBody>
      </p:sp>
      <p:cxnSp>
        <p:nvCxnSpPr>
          <p:cNvPr id="102" name="Google Shape;102;p20"/>
          <p:cNvCxnSpPr/>
          <p:nvPr/>
        </p:nvCxnSpPr>
        <p:spPr>
          <a:xfrm flipH="1">
            <a:off x="5810325" y="439200"/>
            <a:ext cx="11400" cy="4614600"/>
          </a:xfrm>
          <a:prstGeom prst="straightConnector1">
            <a:avLst/>
          </a:prstGeom>
          <a:noFill/>
          <a:ln cap="flat" cmpd="sng" w="9525">
            <a:solidFill>
              <a:srgbClr val="595959"/>
            </a:solidFill>
            <a:prstDash val="solid"/>
            <a:round/>
            <a:headEnd len="med" w="med" type="none"/>
            <a:tailEnd len="med" w="med" type="none"/>
          </a:ln>
        </p:spPr>
      </p:cxnSp>
      <p:sp>
        <p:nvSpPr>
          <p:cNvPr id="103" name="Google Shape;103;p20"/>
          <p:cNvSpPr txBox="1"/>
          <p:nvPr/>
        </p:nvSpPr>
        <p:spPr>
          <a:xfrm>
            <a:off x="5914000" y="152400"/>
            <a:ext cx="3182100" cy="4828200"/>
          </a:xfrm>
          <a:prstGeom prst="rect">
            <a:avLst/>
          </a:prstGeom>
          <a:noFill/>
          <a:ln>
            <a:noFill/>
          </a:ln>
        </p:spPr>
        <p:txBody>
          <a:bodyPr anchorCtr="0" anchor="t" bIns="91425" lIns="91425" spcFirstLastPara="1" rIns="91425" wrap="square" tIns="91425">
            <a:spAutoFit/>
          </a:bodyPr>
          <a:lstStyle/>
          <a:p>
            <a:pPr indent="0" lvl="0" marL="0" rtl="0" algn="just">
              <a:lnSpc>
                <a:spcPct val="100000"/>
              </a:lnSpc>
              <a:spcBef>
                <a:spcPts val="1400"/>
              </a:spcBef>
              <a:spcAft>
                <a:spcPts val="0"/>
              </a:spcAft>
              <a:buNone/>
            </a:pPr>
            <a:r>
              <a:rPr b="1" lang="en" sz="1800">
                <a:solidFill>
                  <a:srgbClr val="000000"/>
                </a:solidFill>
                <a:latin typeface="Times New Roman"/>
                <a:ea typeface="Times New Roman"/>
                <a:cs typeface="Times New Roman"/>
                <a:sym typeface="Times New Roman"/>
              </a:rPr>
              <a:t>8.</a:t>
            </a:r>
            <a:r>
              <a:rPr b="1" lang="en" sz="1800">
                <a:solidFill>
                  <a:srgbClr val="000000"/>
                </a:solidFill>
              </a:rPr>
              <a:t>Frustrations</a:t>
            </a:r>
            <a:endParaRPr b="1" sz="1800">
              <a:solidFill>
                <a:srgbClr val="000000"/>
              </a:solidFill>
            </a:endParaRPr>
          </a:p>
          <a:p>
            <a:pPr indent="-311150" lvl="0" marL="457200" rtl="0" algn="just">
              <a:lnSpc>
                <a:spcPct val="100000"/>
              </a:lnSpc>
              <a:spcBef>
                <a:spcPts val="120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Difficulty in motivating users to consistently use the whistle counter feature while cooking.</a:t>
            </a:r>
            <a:endParaRPr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Ensuring that the device accurately counts whistles according to different cooking styles and pressure levels.</a:t>
            </a:r>
            <a:endParaRPr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Users may perceive the whistle counter and auto switch-off feature as complicated or unnecessary, reducing trust in the device’s automation.</a:t>
            </a:r>
            <a:endParaRPr sz="1300">
              <a:solidFill>
                <a:srgbClr val="000000"/>
              </a:solidFill>
              <a:latin typeface="Times New Roman"/>
              <a:ea typeface="Times New Roman"/>
              <a:cs typeface="Times New Roman"/>
              <a:sym typeface="Times New Roman"/>
            </a:endParaRPr>
          </a:p>
          <a:p>
            <a:pPr indent="0" lvl="0" marL="0" rtl="0" algn="just">
              <a:lnSpc>
                <a:spcPct val="100000"/>
              </a:lnSpc>
              <a:spcBef>
                <a:spcPts val="1400"/>
              </a:spcBef>
              <a:spcAft>
                <a:spcPts val="0"/>
              </a:spcAft>
              <a:buNone/>
            </a:pPr>
            <a:r>
              <a:rPr b="1" lang="en" sz="1800">
                <a:solidFill>
                  <a:srgbClr val="000000"/>
                </a:solidFill>
                <a:latin typeface="Times New Roman"/>
                <a:ea typeface="Times New Roman"/>
                <a:cs typeface="Times New Roman"/>
                <a:sym typeface="Times New Roman"/>
              </a:rPr>
              <a:t>10. Behavior Patterns:</a:t>
            </a:r>
            <a:endParaRPr b="1" sz="1800">
              <a:solidFill>
                <a:srgbClr val="000000"/>
              </a:solidFill>
              <a:latin typeface="Times New Roman"/>
              <a:ea typeface="Times New Roman"/>
              <a:cs typeface="Times New Roman"/>
              <a:sym typeface="Times New Roman"/>
            </a:endParaRPr>
          </a:p>
          <a:p>
            <a:pPr indent="-311150" lvl="0" marL="457200" rtl="0" algn="just">
              <a:lnSpc>
                <a:spcPct val="100000"/>
              </a:lnSpc>
              <a:spcBef>
                <a:spcPts val="120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Regularly uses smart gadgets at home, especially for cooking and cleaning.</a:t>
            </a:r>
            <a:endParaRPr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0"/>
              </a:spcBef>
              <a:spcAft>
                <a:spcPts val="0"/>
              </a:spcAft>
              <a:buClr>
                <a:srgbClr val="000000"/>
              </a:buClr>
              <a:buSzPts val="1300"/>
              <a:buChar char="●"/>
            </a:pPr>
            <a:r>
              <a:rPr lang="en" sz="1300">
                <a:solidFill>
                  <a:srgbClr val="000000"/>
                </a:solidFill>
                <a:latin typeface="Times New Roman"/>
                <a:ea typeface="Times New Roman"/>
                <a:cs typeface="Times New Roman"/>
                <a:sym typeface="Times New Roman"/>
              </a:rPr>
              <a:t>Looks for </a:t>
            </a:r>
            <a:r>
              <a:rPr b="1" lang="en" sz="1300">
                <a:solidFill>
                  <a:srgbClr val="000000"/>
                </a:solidFill>
                <a:latin typeface="Times New Roman"/>
                <a:ea typeface="Times New Roman"/>
                <a:cs typeface="Times New Roman"/>
                <a:sym typeface="Times New Roman"/>
              </a:rPr>
              <a:t>YouTube reviews and tech blogs</a:t>
            </a:r>
            <a:r>
              <a:rPr lang="en" sz="1300">
                <a:solidFill>
                  <a:srgbClr val="000000"/>
                </a:solidFill>
                <a:latin typeface="Times New Roman"/>
                <a:ea typeface="Times New Roman"/>
                <a:cs typeface="Times New Roman"/>
                <a:sym typeface="Times New Roman"/>
              </a:rPr>
              <a:t> before purchasing new kitchen appliances.</a:t>
            </a:r>
            <a:endParaRPr sz="1300">
              <a:solidFill>
                <a:srgbClr val="000000"/>
              </a:solidFill>
              <a:latin typeface="Times New Roman"/>
              <a:ea typeface="Times New Roman"/>
              <a:cs typeface="Times New Roman"/>
              <a:sym typeface="Times New Roman"/>
            </a:endParaRPr>
          </a:p>
          <a:p>
            <a:pPr indent="-311150" lvl="0" marL="457200" rtl="0" algn="just">
              <a:lnSpc>
                <a:spcPct val="100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Often recommends useful smart kitchen products to friends and family.</a:t>
            </a:r>
            <a:endParaRPr sz="1300">
              <a:solidFill>
                <a:srgbClr val="000000"/>
              </a:solidFill>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1"/>
          <p:cNvSpPr txBox="1"/>
          <p:nvPr/>
        </p:nvSpPr>
        <p:spPr>
          <a:xfrm>
            <a:off x="311700" y="122225"/>
            <a:ext cx="2791800" cy="608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b="1" lang="en" sz="2800">
                <a:solidFill>
                  <a:srgbClr val="000000"/>
                </a:solidFill>
              </a:rPr>
              <a:t>User Persona 1</a:t>
            </a:r>
            <a:endParaRPr b="1" sz="2800">
              <a:solidFill>
                <a:srgbClr val="000000"/>
              </a:solidFill>
            </a:endParaRPr>
          </a:p>
        </p:txBody>
      </p:sp>
      <p:sp>
        <p:nvSpPr>
          <p:cNvPr id="109" name="Google Shape;109;p21"/>
          <p:cNvSpPr txBox="1"/>
          <p:nvPr/>
        </p:nvSpPr>
        <p:spPr>
          <a:xfrm>
            <a:off x="152400" y="2667000"/>
            <a:ext cx="2574300" cy="2401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rPr b="1" lang="en" sz="1300">
                <a:solidFill>
                  <a:srgbClr val="000000"/>
                </a:solidFill>
                <a:latin typeface="Times New Roman"/>
                <a:ea typeface="Times New Roman"/>
                <a:cs typeface="Times New Roman"/>
                <a:sym typeface="Times New Roman"/>
              </a:rPr>
              <a:t>1. Name:</a:t>
            </a:r>
            <a:r>
              <a:rPr lang="en" sz="1300">
                <a:solidFill>
                  <a:srgbClr val="000000"/>
                </a:solidFill>
                <a:latin typeface="Times New Roman"/>
                <a:ea typeface="Times New Roman"/>
                <a:cs typeface="Times New Roman"/>
                <a:sym typeface="Times New Roman"/>
              </a:rPr>
              <a:t> suresh</a:t>
            </a:r>
            <a:endParaRPr sz="1300">
              <a:solidFill>
                <a:srgbClr val="000000"/>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300">
                <a:solidFill>
                  <a:srgbClr val="000000"/>
                </a:solidFill>
                <a:latin typeface="Times New Roman"/>
                <a:ea typeface="Times New Roman"/>
                <a:cs typeface="Times New Roman"/>
                <a:sym typeface="Times New Roman"/>
              </a:rPr>
              <a:t>2. Age: </a:t>
            </a:r>
            <a:r>
              <a:rPr lang="en" sz="1300">
                <a:solidFill>
                  <a:srgbClr val="000000"/>
                </a:solidFill>
                <a:latin typeface="Times New Roman"/>
                <a:ea typeface="Times New Roman"/>
                <a:cs typeface="Times New Roman"/>
                <a:sym typeface="Times New Roman"/>
              </a:rPr>
              <a:t>25 years</a:t>
            </a:r>
            <a:endParaRPr sz="1300">
              <a:solidFill>
                <a:srgbClr val="000000"/>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300">
                <a:solidFill>
                  <a:srgbClr val="000000"/>
                </a:solidFill>
                <a:latin typeface="Times New Roman"/>
                <a:ea typeface="Times New Roman"/>
                <a:cs typeface="Times New Roman"/>
                <a:sym typeface="Times New Roman"/>
              </a:rPr>
              <a:t>3. Occupation:</a:t>
            </a:r>
            <a:r>
              <a:rPr lang="en" sz="1300">
                <a:solidFill>
                  <a:srgbClr val="000000"/>
                </a:solidFill>
                <a:latin typeface="Times New Roman"/>
                <a:ea typeface="Times New Roman"/>
                <a:cs typeface="Times New Roman"/>
                <a:sym typeface="Times New Roman"/>
              </a:rPr>
              <a:t> Embedded Systems Engineer</a:t>
            </a:r>
            <a:endParaRPr sz="1300">
              <a:solidFill>
                <a:srgbClr val="000000"/>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300">
                <a:solidFill>
                  <a:srgbClr val="000000"/>
                </a:solidFill>
                <a:latin typeface="Times New Roman"/>
                <a:ea typeface="Times New Roman"/>
                <a:cs typeface="Times New Roman"/>
                <a:sym typeface="Times New Roman"/>
              </a:rPr>
              <a:t>4. Education: </a:t>
            </a:r>
            <a:r>
              <a:rPr lang="en" sz="1300">
                <a:solidFill>
                  <a:srgbClr val="000000"/>
                </a:solidFill>
                <a:latin typeface="Times New Roman"/>
                <a:ea typeface="Times New Roman"/>
                <a:cs typeface="Times New Roman"/>
                <a:sym typeface="Times New Roman"/>
              </a:rPr>
              <a:t>Bachelor's Degree in Electronics and Communication Engineering (ECE)</a:t>
            </a:r>
            <a:endParaRPr sz="1300">
              <a:solidFill>
                <a:srgbClr val="000000"/>
              </a:solidFill>
              <a:latin typeface="Times New Roman"/>
              <a:ea typeface="Times New Roman"/>
              <a:cs typeface="Times New Roman"/>
              <a:sym typeface="Times New Roman"/>
            </a:endParaRPr>
          </a:p>
          <a:p>
            <a:pPr indent="0" lvl="0" marL="0" rtl="0" algn="l">
              <a:lnSpc>
                <a:spcPct val="100000"/>
              </a:lnSpc>
              <a:spcBef>
                <a:spcPts val="1200"/>
              </a:spcBef>
              <a:spcAft>
                <a:spcPts val="200"/>
              </a:spcAft>
              <a:buNone/>
            </a:pPr>
            <a:r>
              <a:rPr b="1" lang="en" sz="1300">
                <a:solidFill>
                  <a:srgbClr val="000000"/>
                </a:solidFill>
                <a:latin typeface="Times New Roman"/>
                <a:ea typeface="Times New Roman"/>
                <a:cs typeface="Times New Roman"/>
                <a:sym typeface="Times New Roman"/>
              </a:rPr>
              <a:t>5. Hometown:</a:t>
            </a:r>
            <a:r>
              <a:rPr lang="en" sz="1300">
                <a:solidFill>
                  <a:srgbClr val="000000"/>
                </a:solidFill>
                <a:latin typeface="Times New Roman"/>
                <a:ea typeface="Times New Roman"/>
                <a:cs typeface="Times New Roman"/>
                <a:sym typeface="Times New Roman"/>
              </a:rPr>
              <a:t> Bengaluru, India</a:t>
            </a:r>
            <a:endParaRPr sz="1300">
              <a:solidFill>
                <a:srgbClr val="000000"/>
              </a:solidFill>
              <a:latin typeface="Times New Roman"/>
              <a:ea typeface="Times New Roman"/>
              <a:cs typeface="Times New Roman"/>
              <a:sym typeface="Times New Roman"/>
            </a:endParaRPr>
          </a:p>
        </p:txBody>
      </p:sp>
      <p:cxnSp>
        <p:nvCxnSpPr>
          <p:cNvPr id="110" name="Google Shape;110;p21"/>
          <p:cNvCxnSpPr/>
          <p:nvPr/>
        </p:nvCxnSpPr>
        <p:spPr>
          <a:xfrm>
            <a:off x="2815225" y="873700"/>
            <a:ext cx="23400" cy="4027800"/>
          </a:xfrm>
          <a:prstGeom prst="straightConnector1">
            <a:avLst/>
          </a:prstGeom>
          <a:noFill/>
          <a:ln cap="flat" cmpd="sng" w="9525">
            <a:solidFill>
              <a:srgbClr val="595959"/>
            </a:solidFill>
            <a:prstDash val="solid"/>
            <a:round/>
            <a:headEnd len="med" w="med" type="none"/>
            <a:tailEnd len="med" w="med" type="none"/>
          </a:ln>
        </p:spPr>
      </p:cxnSp>
      <p:sp>
        <p:nvSpPr>
          <p:cNvPr id="111" name="Google Shape;111;p21"/>
          <p:cNvSpPr txBox="1"/>
          <p:nvPr/>
        </p:nvSpPr>
        <p:spPr>
          <a:xfrm>
            <a:off x="2895600" y="685800"/>
            <a:ext cx="2889000" cy="434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rgbClr val="000000"/>
                </a:solidFill>
                <a:latin typeface="Times New Roman"/>
                <a:ea typeface="Times New Roman"/>
                <a:cs typeface="Times New Roman"/>
                <a:sym typeface="Times New Roman"/>
              </a:rPr>
              <a:t>6. Background &amp; Lifestyle:</a:t>
            </a:r>
            <a:endParaRPr b="1" sz="1300">
              <a:solidFill>
                <a:srgbClr val="000000"/>
              </a:solidFill>
              <a:latin typeface="Times New Roman"/>
              <a:ea typeface="Times New Roman"/>
              <a:cs typeface="Times New Roman"/>
              <a:sym typeface="Times New Roman"/>
            </a:endParaRPr>
          </a:p>
          <a:p>
            <a:pPr indent="-311150" lvl="0" marL="457200" rtl="0" algn="l">
              <a:lnSpc>
                <a:spcPct val="115000"/>
              </a:lnSpc>
              <a:spcBef>
                <a:spcPts val="130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Works in an IoT-based startup, specializing in automation solutions.</a:t>
            </a:r>
            <a:endParaRPr sz="1300">
              <a:solidFill>
                <a:srgbClr val="000000"/>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Loves experimenting with smart home technologies.</a:t>
            </a:r>
            <a:endParaRPr sz="1300">
              <a:solidFill>
                <a:srgbClr val="000000"/>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Prefers quick and efficient cooking due to a busy work schedule.</a:t>
            </a:r>
            <a:endParaRPr sz="1300">
              <a:solidFill>
                <a:srgbClr val="000000"/>
              </a:solidFill>
              <a:latin typeface="Times New Roman"/>
              <a:ea typeface="Times New Roman"/>
              <a:cs typeface="Times New Roman"/>
              <a:sym typeface="Times New Roman"/>
            </a:endParaRPr>
          </a:p>
          <a:p>
            <a:pPr indent="0" lvl="0" marL="0" rtl="0" algn="l">
              <a:lnSpc>
                <a:spcPct val="115000"/>
              </a:lnSpc>
              <a:spcBef>
                <a:spcPts val="1400"/>
              </a:spcBef>
              <a:spcAft>
                <a:spcPts val="0"/>
              </a:spcAft>
              <a:buNone/>
            </a:pPr>
            <a:r>
              <a:rPr b="1" lang="en" sz="1300">
                <a:solidFill>
                  <a:srgbClr val="000000"/>
                </a:solidFill>
                <a:latin typeface="Times New Roman"/>
                <a:ea typeface="Times New Roman"/>
                <a:cs typeface="Times New Roman"/>
                <a:sym typeface="Times New Roman"/>
              </a:rPr>
              <a:t>7. Goals &amp; Needs:</a:t>
            </a:r>
            <a:endParaRPr b="1" sz="1300">
              <a:solidFill>
                <a:srgbClr val="000000"/>
              </a:solidFill>
              <a:latin typeface="Times New Roman"/>
              <a:ea typeface="Times New Roman"/>
              <a:cs typeface="Times New Roman"/>
              <a:sym typeface="Times New Roman"/>
            </a:endParaRPr>
          </a:p>
          <a:p>
            <a:pPr indent="-311150" lvl="0" marL="457200" rtl="0" algn="l">
              <a:lnSpc>
                <a:spcPct val="115000"/>
              </a:lnSpc>
              <a:spcBef>
                <a:spcPts val="130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Needs a smart cooking assistant that reduces manual effort.</a:t>
            </a:r>
            <a:endParaRPr sz="1300">
              <a:solidFill>
                <a:srgbClr val="000000"/>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Prefers an automated system that ensures consistent food quality.</a:t>
            </a:r>
            <a:endParaRPr sz="1300">
              <a:solidFill>
                <a:srgbClr val="000000"/>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rgbClr val="000000"/>
              </a:buClr>
              <a:buSzPts val="1300"/>
              <a:buFont typeface="Times New Roman"/>
              <a:buChar char="●"/>
            </a:pPr>
            <a:r>
              <a:rPr lang="en" sz="1300">
                <a:solidFill>
                  <a:srgbClr val="000000"/>
                </a:solidFill>
                <a:latin typeface="Times New Roman"/>
                <a:ea typeface="Times New Roman"/>
                <a:cs typeface="Times New Roman"/>
                <a:sym typeface="Times New Roman"/>
              </a:rPr>
              <a:t>Wants an energy-efficient and safe cooking solution.</a:t>
            </a:r>
            <a:endParaRPr sz="1300">
              <a:solidFill>
                <a:srgbClr val="000000"/>
              </a:solidFill>
              <a:latin typeface="Times New Roman"/>
              <a:ea typeface="Times New Roman"/>
              <a:cs typeface="Times New Roman"/>
              <a:sym typeface="Times New Roman"/>
            </a:endParaRPr>
          </a:p>
        </p:txBody>
      </p:sp>
      <p:cxnSp>
        <p:nvCxnSpPr>
          <p:cNvPr id="112" name="Google Shape;112;p21"/>
          <p:cNvCxnSpPr/>
          <p:nvPr/>
        </p:nvCxnSpPr>
        <p:spPr>
          <a:xfrm flipH="1">
            <a:off x="5886525" y="439200"/>
            <a:ext cx="11400" cy="4614600"/>
          </a:xfrm>
          <a:prstGeom prst="straightConnector1">
            <a:avLst/>
          </a:prstGeom>
          <a:noFill/>
          <a:ln cap="flat" cmpd="sng" w="9525">
            <a:solidFill>
              <a:srgbClr val="595959"/>
            </a:solidFill>
            <a:prstDash val="solid"/>
            <a:round/>
            <a:headEnd len="med" w="med" type="none"/>
            <a:tailEnd len="med" w="med" type="none"/>
          </a:ln>
        </p:spPr>
      </p:cxnSp>
      <p:sp>
        <p:nvSpPr>
          <p:cNvPr id="113" name="Google Shape;113;p21"/>
          <p:cNvSpPr txBox="1"/>
          <p:nvPr/>
        </p:nvSpPr>
        <p:spPr>
          <a:xfrm>
            <a:off x="5943600" y="0"/>
            <a:ext cx="3136200" cy="5107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400"/>
              </a:spcBef>
              <a:spcAft>
                <a:spcPts val="0"/>
              </a:spcAft>
              <a:buNone/>
            </a:pPr>
            <a:r>
              <a:rPr b="1" lang="en" sz="1200">
                <a:solidFill>
                  <a:srgbClr val="000000"/>
                </a:solidFill>
                <a:latin typeface="Times New Roman"/>
                <a:ea typeface="Times New Roman"/>
                <a:cs typeface="Times New Roman"/>
                <a:sym typeface="Times New Roman"/>
              </a:rPr>
              <a:t>8. Pain Points:</a:t>
            </a:r>
            <a:endParaRPr b="1" sz="1200">
              <a:solidFill>
                <a:srgbClr val="000000"/>
              </a:solidFill>
              <a:latin typeface="Times New Roman"/>
              <a:ea typeface="Times New Roman"/>
              <a:cs typeface="Times New Roman"/>
              <a:sym typeface="Times New Roman"/>
            </a:endParaRPr>
          </a:p>
          <a:p>
            <a:pPr indent="-304800" lvl="0" marL="457200" rtl="0" algn="l">
              <a:lnSpc>
                <a:spcPct val="100000"/>
              </a:lnSpc>
              <a:spcBef>
                <a:spcPts val="130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Often gets distracted while cooking, leading to overcooked or undercooked meals.</a:t>
            </a: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Finds traditional cookers outdated and inefficient.</a:t>
            </a: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Prefers a solution that integrates with smart home automation.</a:t>
            </a:r>
            <a:endParaRPr sz="1200">
              <a:solidFill>
                <a:srgbClr val="000000"/>
              </a:solidFill>
              <a:latin typeface="Times New Roman"/>
              <a:ea typeface="Times New Roman"/>
              <a:cs typeface="Times New Roman"/>
              <a:sym typeface="Times New Roman"/>
            </a:endParaRPr>
          </a:p>
          <a:p>
            <a:pPr indent="0" lvl="0" marL="0" rtl="0" algn="l">
              <a:lnSpc>
                <a:spcPct val="100000"/>
              </a:lnSpc>
              <a:spcBef>
                <a:spcPts val="1400"/>
              </a:spcBef>
              <a:spcAft>
                <a:spcPts val="0"/>
              </a:spcAft>
              <a:buNone/>
            </a:pPr>
            <a:r>
              <a:rPr b="1" lang="en" sz="1200">
                <a:solidFill>
                  <a:srgbClr val="000000"/>
                </a:solidFill>
                <a:latin typeface="Times New Roman"/>
                <a:ea typeface="Times New Roman"/>
                <a:cs typeface="Times New Roman"/>
                <a:sym typeface="Times New Roman"/>
              </a:rPr>
              <a:t>9. Motivations:</a:t>
            </a:r>
            <a:endParaRPr b="1" sz="1200">
              <a:solidFill>
                <a:srgbClr val="000000"/>
              </a:solidFill>
              <a:latin typeface="Times New Roman"/>
              <a:ea typeface="Times New Roman"/>
              <a:cs typeface="Times New Roman"/>
              <a:sym typeface="Times New Roman"/>
            </a:endParaRPr>
          </a:p>
          <a:p>
            <a:pPr indent="-304800" lvl="0" marL="457200" rtl="0" algn="l">
              <a:lnSpc>
                <a:spcPct val="100000"/>
              </a:lnSpc>
              <a:spcBef>
                <a:spcPts val="130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Interested in smart technology solutions for everyday tasks.</a:t>
            </a: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Values convenience, efficiency, and safety in the kitchen.</a:t>
            </a: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Prefers user-friendly and tech-enhanced home appliances.</a:t>
            </a:r>
            <a:endParaRPr sz="1200">
              <a:solidFill>
                <a:srgbClr val="000000"/>
              </a:solidFill>
              <a:latin typeface="Times New Roman"/>
              <a:ea typeface="Times New Roman"/>
              <a:cs typeface="Times New Roman"/>
              <a:sym typeface="Times New Roman"/>
            </a:endParaRPr>
          </a:p>
          <a:p>
            <a:pPr indent="0" lvl="0" marL="0" rtl="0" algn="l">
              <a:lnSpc>
                <a:spcPct val="100000"/>
              </a:lnSpc>
              <a:spcBef>
                <a:spcPts val="1400"/>
              </a:spcBef>
              <a:spcAft>
                <a:spcPts val="0"/>
              </a:spcAft>
              <a:buNone/>
            </a:pPr>
            <a:r>
              <a:rPr b="1" lang="en" sz="1200">
                <a:solidFill>
                  <a:srgbClr val="000000"/>
                </a:solidFill>
                <a:latin typeface="Times New Roman"/>
                <a:ea typeface="Times New Roman"/>
                <a:cs typeface="Times New Roman"/>
                <a:sym typeface="Times New Roman"/>
              </a:rPr>
              <a:t>10. Behavior Patterns:</a:t>
            </a:r>
            <a:endParaRPr b="1" sz="1200">
              <a:solidFill>
                <a:srgbClr val="000000"/>
              </a:solidFill>
              <a:latin typeface="Times New Roman"/>
              <a:ea typeface="Times New Roman"/>
              <a:cs typeface="Times New Roman"/>
              <a:sym typeface="Times New Roman"/>
            </a:endParaRPr>
          </a:p>
          <a:p>
            <a:pPr indent="-304800" lvl="0" marL="457200" rtl="0" algn="l">
              <a:lnSpc>
                <a:spcPct val="100000"/>
              </a:lnSpc>
              <a:spcBef>
                <a:spcPts val="130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Prefers quick cooking methods due to a busy lifestyle.</a:t>
            </a: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Actively researches and adopts new tech-based solutions.</a:t>
            </a:r>
            <a:endParaRPr sz="1200">
              <a:solidFill>
                <a:srgbClr val="000000"/>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rgbClr val="000000"/>
              </a:buClr>
              <a:buSzPts val="1200"/>
              <a:buFont typeface="Times New Roman"/>
              <a:buChar char="●"/>
            </a:pPr>
            <a:r>
              <a:rPr lang="en" sz="1200">
                <a:solidFill>
                  <a:srgbClr val="000000"/>
                </a:solidFill>
                <a:latin typeface="Times New Roman"/>
                <a:ea typeface="Times New Roman"/>
                <a:cs typeface="Times New Roman"/>
                <a:sym typeface="Times New Roman"/>
              </a:rPr>
              <a:t>Shares experiences and reviews on online forums and social media.</a:t>
            </a:r>
            <a:endParaRPr sz="1200">
              <a:solidFill>
                <a:srgbClr val="000000"/>
              </a:solidFill>
              <a:latin typeface="Times New Roman"/>
              <a:ea typeface="Times New Roman"/>
              <a:cs typeface="Times New Roman"/>
              <a:sym typeface="Times New Roman"/>
            </a:endParaRPr>
          </a:p>
        </p:txBody>
      </p:sp>
      <p:pic>
        <p:nvPicPr>
          <p:cNvPr id="114" name="Google Shape;114;p21"/>
          <p:cNvPicPr preferRelativeResize="0"/>
          <p:nvPr/>
        </p:nvPicPr>
        <p:blipFill>
          <a:blip r:embed="rId3">
            <a:alphaModFix/>
          </a:blip>
          <a:stretch>
            <a:fillRect/>
          </a:stretch>
        </p:blipFill>
        <p:spPr>
          <a:xfrm>
            <a:off x="311700" y="685800"/>
            <a:ext cx="1981200" cy="19812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